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3660" r:id="rId1"/>
  </p:sldMasterIdLst>
  <p:notesMasterIdLst>
    <p:notesMasterId r:id="rId33"/>
  </p:notesMasterIdLst>
  <p:handoutMasterIdLst>
    <p:handoutMasterId r:id="rId34"/>
  </p:handoutMasterIdLst>
  <p:sldIdLst>
    <p:sldId id="256" r:id="rId2"/>
    <p:sldId id="285" r:id="rId3"/>
    <p:sldId id="284" r:id="rId4"/>
    <p:sldId id="294" r:id="rId5"/>
    <p:sldId id="267" r:id="rId6"/>
    <p:sldId id="286" r:id="rId7"/>
    <p:sldId id="287" r:id="rId8"/>
    <p:sldId id="269" r:id="rId9"/>
    <p:sldId id="306" r:id="rId10"/>
    <p:sldId id="288" r:id="rId11"/>
    <p:sldId id="289" r:id="rId12"/>
    <p:sldId id="290" r:id="rId13"/>
    <p:sldId id="291" r:id="rId14"/>
    <p:sldId id="292" r:id="rId15"/>
    <p:sldId id="270" r:id="rId16"/>
    <p:sldId id="273" r:id="rId17"/>
    <p:sldId id="274" r:id="rId18"/>
    <p:sldId id="295" r:id="rId19"/>
    <p:sldId id="296" r:id="rId20"/>
    <p:sldId id="299" r:id="rId21"/>
    <p:sldId id="297" r:id="rId22"/>
    <p:sldId id="298" r:id="rId23"/>
    <p:sldId id="303" r:id="rId24"/>
    <p:sldId id="300" r:id="rId25"/>
    <p:sldId id="263" r:id="rId26"/>
    <p:sldId id="304" r:id="rId27"/>
    <p:sldId id="305" r:id="rId28"/>
    <p:sldId id="302" r:id="rId29"/>
    <p:sldId id="301" r:id="rId30"/>
    <p:sldId id="278" r:id="rId31"/>
    <p:sldId id="283" r:id="rId32"/>
  </p:sldIdLst>
  <p:sldSz cx="9144000" cy="5715000" type="screen16x10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7">
          <p15:clr>
            <a:srgbClr val="A4A3A4"/>
          </p15:clr>
        </p15:guide>
        <p15:guide id="2" orient="horz" pos="3070">
          <p15:clr>
            <a:srgbClr val="A4A3A4"/>
          </p15:clr>
        </p15:guide>
        <p15:guide id="3" pos="295">
          <p15:clr>
            <a:srgbClr val="A4A3A4"/>
          </p15:clr>
        </p15:guide>
        <p15:guide id="4" pos="5465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hiddenSlides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843"/>
    <p:restoredTop sz="94694"/>
  </p:normalViewPr>
  <p:slideViewPr>
    <p:cSldViewPr snapToObjects="1">
      <p:cViewPr varScale="1">
        <p:scale>
          <a:sx n="145" d="100"/>
          <a:sy n="145" d="100"/>
        </p:scale>
        <p:origin x="216" y="184"/>
      </p:cViewPr>
      <p:guideLst>
        <p:guide orient="horz" pos="167"/>
        <p:guide orient="horz" pos="3070"/>
        <p:guide pos="295"/>
        <p:guide pos="5465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84" d="100"/>
        <a:sy n="184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BD5760-1AD0-1D70-00A0-435F1DCDFDE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E08A41-C465-7987-096F-CDC15D4279D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82F6FA9-70D6-2C40-89A0-E66041281644}" type="datetime1">
              <a:rPr lang="en-US" altLang="fi-FI"/>
              <a:pPr/>
              <a:t>6/10/22</a:t>
            </a:fld>
            <a:endParaRPr lang="fi-FI" alt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5A40C-320F-2CFC-17B0-78F8A98571D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61D373-28D3-9152-1D5C-4FA4795C43B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42BF651-B5CD-6042-854D-219072520A07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277D334-E9AF-EB69-F352-A4A55D6775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52B9115-E99D-3ED7-841E-3DDBF4D55B45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7A83B681-5D10-D444-95C6-7C1F058DEAA2}" type="datetime1">
              <a:rPr lang="fi-FI" altLang="fi-FI"/>
              <a:pPr/>
              <a:t>10.6.2022</a:t>
            </a:fld>
            <a:endParaRPr lang="fi-FI" altLang="fi-FI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B6907E6-BE15-9959-EC8B-4D1F004661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66B1178C-63EE-B5D3-DF62-F334F94812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noProof="0"/>
              <a:t>Click to edit Master text styles</a:t>
            </a:r>
          </a:p>
          <a:p>
            <a:pPr lvl="1"/>
            <a:r>
              <a:rPr lang="fi-FI" noProof="0"/>
              <a:t>Second level</a:t>
            </a:r>
          </a:p>
          <a:p>
            <a:pPr lvl="2"/>
            <a:r>
              <a:rPr lang="fi-FI" noProof="0"/>
              <a:t>Third level</a:t>
            </a:r>
          </a:p>
          <a:p>
            <a:pPr lvl="3"/>
            <a:r>
              <a:rPr lang="fi-FI" noProof="0"/>
              <a:t>Fourth level</a:t>
            </a:r>
          </a:p>
          <a:p>
            <a:pPr lvl="4"/>
            <a:r>
              <a:rPr lang="fi-FI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7CD50D-DEC1-7113-4998-6C0029F1CDF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5CD042-6833-4DD9-8660-243B749F1E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3AA6BA3-D96F-3C44-84E5-BFE9CDDC2743}" type="slidenum">
              <a:rPr lang="fi-FI" altLang="fi-FI"/>
              <a:pPr/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A6BA3-D96F-3C44-84E5-BFE9CDDC2743}" type="slidenum">
              <a:rPr lang="fi-FI" altLang="fi-FI" smtClean="0"/>
              <a:pPr/>
              <a:t>2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1558100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AA6BA3-D96F-3C44-84E5-BFE9CDDC2743}" type="slidenum">
              <a:rPr lang="fi-FI" altLang="fi-FI" smtClean="0"/>
              <a:pPr/>
              <a:t>19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9058980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340B9331-9CCC-C468-DB8A-9A739DCD9C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183197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468313" y="1417341"/>
            <a:ext cx="8207375" cy="2952327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/>
              <a:t>Click to edit Master title style</a:t>
            </a:r>
            <a:endParaRPr lang="en-US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28528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with BG image">
    <p:bg>
      <p:bgPr>
        <a:solidFill>
          <a:srgbClr val="7F7F7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>
            <a:extLst>
              <a:ext uri="{FF2B5EF4-FFF2-40B4-BE49-F238E27FC236}">
                <a16:creationId xmlns:a16="http://schemas.microsoft.com/office/drawing/2014/main" id="{794FD978-5017-5EED-18E9-6E932924A9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183197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68313" y="1417636"/>
            <a:ext cx="8207375" cy="2952032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495420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chemeClr val="bg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282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>
            <a:extLst>
              <a:ext uri="{FF2B5EF4-FFF2-40B4-BE49-F238E27FC236}">
                <a16:creationId xmlns:a16="http://schemas.microsoft.com/office/drawing/2014/main" id="{D0F0EC66-0426-F188-A23C-DF5FFA2CD69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183197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2" y="1418400"/>
            <a:ext cx="8208000" cy="2952000"/>
          </a:xfrm>
          <a:prstGeom prst="rect">
            <a:avLst/>
          </a:prstGeom>
        </p:spPr>
        <p:txBody>
          <a:bodyPr lIns="0" tIns="0" rIns="0" bIns="0" anchor="b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4" y="4429748"/>
            <a:ext cx="5388448" cy="660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293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7">
            <a:extLst>
              <a:ext uri="{FF2B5EF4-FFF2-40B4-BE49-F238E27FC236}">
                <a16:creationId xmlns:a16="http://schemas.microsoft.com/office/drawing/2014/main" id="{B85BFCFE-4B75-009C-A1B3-B42B8E2BD5B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3" y="0"/>
            <a:ext cx="1831975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itle 1"/>
          <p:cNvSpPr>
            <a:spLocks noGrp="1"/>
          </p:cNvSpPr>
          <p:nvPr>
            <p:ph type="ctrTitle"/>
          </p:nvPr>
        </p:nvSpPr>
        <p:spPr>
          <a:xfrm>
            <a:off x="468313" y="1657740"/>
            <a:ext cx="3319477" cy="269408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6000" b="1" spc="-2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7" name="Subtitle 2"/>
          <p:cNvSpPr>
            <a:spLocks noGrp="1"/>
          </p:cNvSpPr>
          <p:nvPr>
            <p:ph type="subTitle" idx="1"/>
          </p:nvPr>
        </p:nvSpPr>
        <p:spPr>
          <a:xfrm>
            <a:off x="468313" y="4531740"/>
            <a:ext cx="3319477" cy="486000"/>
          </a:xfrm>
          <a:prstGeom prst="rect">
            <a:avLst/>
          </a:prstGeom>
        </p:spPr>
        <p:txBody>
          <a:bodyPr lIns="0" tIns="0" rIns="0" bIns="0" anchor="t">
            <a:normAutofit/>
          </a:bodyPr>
          <a:lstStyle>
            <a:lvl1pPr marL="0" indent="0" algn="l">
              <a:spcBef>
                <a:spcPts val="0"/>
              </a:spcBef>
              <a:buNone/>
              <a:defRPr sz="1600" i="1">
                <a:solidFill>
                  <a:srgbClr val="928B81"/>
                </a:solidFill>
                <a:latin typeface="Georgia"/>
                <a:cs typeface="Georgia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subtitle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4349262" y="150000"/>
            <a:ext cx="4629692" cy="5415000"/>
          </a:xfrm>
          <a:prstGeom prst="rect">
            <a:avLst/>
          </a:prstGeom>
        </p:spPr>
        <p:txBody>
          <a:bodyPr vert="horz"/>
          <a:lstStyle/>
          <a:p>
            <a:pPr lvl="0"/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635661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4">
            <a:extLst>
              <a:ext uri="{FF2B5EF4-FFF2-40B4-BE49-F238E27FC236}">
                <a16:creationId xmlns:a16="http://schemas.microsoft.com/office/drawing/2014/main" id="{5023BA56-788B-1831-04E5-009C82F4BECB}"/>
              </a:ext>
            </a:extLst>
          </p:cNvPr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bg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7">
            <a:extLst>
              <a:ext uri="{FF2B5EF4-FFF2-40B4-BE49-F238E27FC236}">
                <a16:creationId xmlns:a16="http://schemas.microsoft.com/office/drawing/2014/main" id="{7C2BDB80-A169-29D5-5381-C91B103A4E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711700"/>
            <a:ext cx="23574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68313" y="1593555"/>
            <a:ext cx="8207375" cy="219666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80000"/>
              </a:lnSpc>
              <a:defRPr sz="7200" b="1" spc="-200">
                <a:solidFill>
                  <a:schemeClr val="bg1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4359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4">
            <a:extLst>
              <a:ext uri="{FF2B5EF4-FFF2-40B4-BE49-F238E27FC236}">
                <a16:creationId xmlns:a16="http://schemas.microsoft.com/office/drawing/2014/main" id="{5D841FC7-997A-52BE-1900-B30EE231E327}"/>
              </a:ext>
            </a:extLst>
          </p:cNvPr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9">
            <a:extLst>
              <a:ext uri="{FF2B5EF4-FFF2-40B4-BE49-F238E27FC236}">
                <a16:creationId xmlns:a16="http://schemas.microsoft.com/office/drawing/2014/main" id="{1E6B605B-C28C-D55D-3E18-8CF20174B92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711700"/>
            <a:ext cx="23574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0" name="Content Placeholder 10"/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8207374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6" name="Date Placeholder 12">
            <a:extLst>
              <a:ext uri="{FF2B5EF4-FFF2-40B4-BE49-F238E27FC236}">
                <a16:creationId xmlns:a16="http://schemas.microsoft.com/office/drawing/2014/main" id="{FF52B263-5217-6BAC-114E-B80EFD9B7D9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fld id="{6EDEAF07-8601-BE42-9766-D9ABBEAC5EEF}" type="datetime1">
              <a:rPr lang="fi-FI" altLang="fi-FI"/>
              <a:pPr/>
              <a:t>10.6.2022</a:t>
            </a:fld>
            <a:endParaRPr lang="fi-FI" altLang="fi-FI"/>
          </a:p>
        </p:txBody>
      </p:sp>
      <p:sp>
        <p:nvSpPr>
          <p:cNvPr id="7" name="Footer Placeholder 13">
            <a:extLst>
              <a:ext uri="{FF2B5EF4-FFF2-40B4-BE49-F238E27FC236}">
                <a16:creationId xmlns:a16="http://schemas.microsoft.com/office/drawing/2014/main" id="{CD7413D5-20C8-D1ED-F461-46F1652FDFF3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Slide Number Placeholder 14">
            <a:extLst>
              <a:ext uri="{FF2B5EF4-FFF2-40B4-BE49-F238E27FC236}">
                <a16:creationId xmlns:a16="http://schemas.microsoft.com/office/drawing/2014/main" id="{C3B9E28F-A470-F49A-6DA8-FAEA4ABE5AA1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E1A7A690-0649-9B4D-B493-6BBFFF99BF4E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8227300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803F25-FBEF-5F92-30E8-03C51032596D}"/>
              </a:ext>
            </a:extLst>
          </p:cNvPr>
          <p:cNvCxnSpPr/>
          <p:nvPr userDrawn="1"/>
        </p:nvCxnSpPr>
        <p:spPr>
          <a:xfrm>
            <a:off x="468313" y="4873625"/>
            <a:ext cx="8207375" cy="0"/>
          </a:xfrm>
          <a:prstGeom prst="line">
            <a:avLst/>
          </a:prstGeom>
          <a:ln w="12700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9">
            <a:extLst>
              <a:ext uri="{FF2B5EF4-FFF2-40B4-BE49-F238E27FC236}">
                <a16:creationId xmlns:a16="http://schemas.microsoft.com/office/drawing/2014/main" id="{05817084-B70F-256A-B468-4AB3AFA34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463" y="4711700"/>
            <a:ext cx="2357437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63308" y="265113"/>
            <a:ext cx="8212380" cy="996498"/>
          </a:xfrm>
          <a:prstGeom prst="rect">
            <a:avLst/>
          </a:prstGeom>
        </p:spPr>
        <p:txBody>
          <a:bodyPr lIns="0" tIns="0" rIns="0" bIns="0" anchor="t" anchorCtr="0">
            <a:noAutofit/>
          </a:bodyPr>
          <a:lstStyle>
            <a:lvl1pPr algn="l">
              <a:lnSpc>
                <a:spcPct val="85000"/>
              </a:lnSpc>
              <a:defRPr sz="3600" b="1" spc="-100">
                <a:solidFill>
                  <a:schemeClr val="tx2"/>
                </a:solidFill>
              </a:defRPr>
            </a:lvl1pPr>
          </a:lstStyle>
          <a:p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title</a:t>
            </a:r>
            <a:r>
              <a:rPr lang="fi-FI" dirty="0"/>
              <a:t> </a:t>
            </a:r>
            <a:r>
              <a:rPr lang="fi-FI" dirty="0" err="1"/>
              <a:t>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3308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 dirty="0" err="1"/>
              <a:t>Click</a:t>
            </a:r>
            <a:r>
              <a:rPr lang="fi-FI" dirty="0"/>
              <a:t> to </a:t>
            </a:r>
            <a:r>
              <a:rPr lang="fi-FI" dirty="0" err="1"/>
              <a:t>edit</a:t>
            </a:r>
            <a:r>
              <a:rPr lang="fi-FI" dirty="0"/>
              <a:t> </a:t>
            </a:r>
            <a:r>
              <a:rPr lang="fi-FI" dirty="0" err="1"/>
              <a:t>Master</a:t>
            </a:r>
            <a:r>
              <a:rPr lang="fi-FI" dirty="0"/>
              <a:t> </a:t>
            </a:r>
            <a:r>
              <a:rPr lang="fi-FI" dirty="0" err="1"/>
              <a:t>text</a:t>
            </a:r>
            <a:r>
              <a:rPr lang="fi-FI" dirty="0"/>
              <a:t> </a:t>
            </a:r>
            <a:r>
              <a:rPr lang="fi-FI" dirty="0" err="1"/>
              <a:t>styles</a:t>
            </a:r>
            <a:endParaRPr lang="fi-FI" dirty="0"/>
          </a:p>
          <a:p>
            <a:pPr lvl="1"/>
            <a:r>
              <a:rPr lang="fi-FI" dirty="0"/>
              <a:t>Second </a:t>
            </a:r>
            <a:r>
              <a:rPr lang="fi-FI" dirty="0" err="1"/>
              <a:t>level</a:t>
            </a:r>
            <a:endParaRPr lang="fi-FI" dirty="0"/>
          </a:p>
          <a:p>
            <a:pPr lvl="2"/>
            <a:r>
              <a:rPr lang="fi-FI" dirty="0"/>
              <a:t>Third </a:t>
            </a:r>
            <a:r>
              <a:rPr lang="fi-FI" dirty="0" err="1"/>
              <a:t>level</a:t>
            </a:r>
            <a:endParaRPr lang="fi-FI" dirty="0"/>
          </a:p>
          <a:p>
            <a:pPr lvl="3"/>
            <a:r>
              <a:rPr lang="fi-FI" dirty="0" err="1"/>
              <a:t>Fourth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  <a:p>
            <a:pPr lvl="4"/>
            <a:r>
              <a:rPr lang="fi-FI" dirty="0" err="1"/>
              <a:t>Fifth</a:t>
            </a:r>
            <a:r>
              <a:rPr lang="fi-FI" dirty="0"/>
              <a:t> </a:t>
            </a:r>
            <a:r>
              <a:rPr lang="fi-FI" dirty="0" err="1"/>
              <a:t>level</a:t>
            </a:r>
            <a:endParaRPr lang="fi-FI" dirty="0"/>
          </a:p>
        </p:txBody>
      </p:sp>
      <p:sp>
        <p:nvSpPr>
          <p:cNvPr id="40" name="Content Placeholder 10"/>
          <p:cNvSpPr>
            <a:spLocks noGrp="1"/>
          </p:cNvSpPr>
          <p:nvPr>
            <p:ph sz="quarter" idx="18"/>
          </p:nvPr>
        </p:nvSpPr>
        <p:spPr>
          <a:xfrm>
            <a:off x="4687609" y="1261611"/>
            <a:ext cx="3988079" cy="3336083"/>
          </a:xfrm>
          <a:prstGeom prst="rect">
            <a:avLst/>
          </a:prstGeom>
        </p:spPr>
        <p:txBody>
          <a:bodyPr vert="horz" lIns="0" tIns="0" rIns="0" bIns="0"/>
          <a:lstStyle>
            <a:lvl1pPr marL="0" indent="0">
              <a:buNone/>
              <a:defRPr sz="2100" b="1">
                <a:latin typeface="+mj-lt"/>
              </a:defRPr>
            </a:lvl1pPr>
            <a:lvl2pPr marL="237600" indent="-212400">
              <a:buFont typeface="Arial"/>
              <a:buChar char="•"/>
              <a:defRPr sz="2000">
                <a:latin typeface="Georgia"/>
              </a:defRPr>
            </a:lvl2pPr>
            <a:lvl3pPr marL="460800" indent="-230400">
              <a:buFont typeface="Lucida Grande"/>
              <a:buChar char="-"/>
              <a:defRPr sz="1600" i="1">
                <a:latin typeface="Georgia"/>
                <a:cs typeface="Georgia"/>
              </a:defRPr>
            </a:lvl3pPr>
            <a:lvl4pPr marL="792000" indent="-194400">
              <a:buFont typeface="Arial"/>
              <a:buChar char="•"/>
              <a:defRPr sz="1400" baseline="0">
                <a:latin typeface="Georgia"/>
              </a:defRPr>
            </a:lvl4pPr>
            <a:lvl5pPr marL="1087200" indent="-228600">
              <a:buFont typeface="Courier New"/>
              <a:buChar char="o"/>
              <a:defRPr sz="1300" baseline="0"/>
            </a:lvl5pPr>
          </a:lstStyle>
          <a:p>
            <a:pPr lvl="0"/>
            <a:r>
              <a:rPr lang="fi-FI"/>
              <a:t>Click to edit Master text styles</a:t>
            </a:r>
          </a:p>
          <a:p>
            <a:pPr lvl="1"/>
            <a:r>
              <a:rPr lang="fi-FI"/>
              <a:t>Second level</a:t>
            </a:r>
          </a:p>
          <a:p>
            <a:pPr lvl="2"/>
            <a:r>
              <a:rPr lang="fi-FI"/>
              <a:t>Third level</a:t>
            </a:r>
          </a:p>
          <a:p>
            <a:pPr lvl="3"/>
            <a:r>
              <a:rPr lang="fi-FI"/>
              <a:t>Fourth level</a:t>
            </a:r>
          </a:p>
          <a:p>
            <a:pPr lvl="4"/>
            <a:r>
              <a:rPr lang="fi-FI"/>
              <a:t>Fifth level</a:t>
            </a:r>
          </a:p>
        </p:txBody>
      </p:sp>
      <p:sp>
        <p:nvSpPr>
          <p:cNvPr id="7" name="Date Placeholder 10">
            <a:extLst>
              <a:ext uri="{FF2B5EF4-FFF2-40B4-BE49-F238E27FC236}">
                <a16:creationId xmlns:a16="http://schemas.microsoft.com/office/drawing/2014/main" id="{FB98629C-CBFC-BBD5-AC2E-4053AC5C9002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/>
            </a:lvl1pPr>
          </a:lstStyle>
          <a:p>
            <a:fld id="{EFB3DA06-238C-EA4F-A91A-EC207190AEF8}" type="datetime1">
              <a:rPr lang="fi-FI" altLang="fi-FI"/>
              <a:pPr/>
              <a:t>10.6.2022</a:t>
            </a:fld>
            <a:endParaRPr lang="fi-FI" altLang="fi-FI"/>
          </a:p>
        </p:txBody>
      </p:sp>
      <p:sp>
        <p:nvSpPr>
          <p:cNvPr id="8" name="Footer Placeholder 11">
            <a:extLst>
              <a:ext uri="{FF2B5EF4-FFF2-40B4-BE49-F238E27FC236}">
                <a16:creationId xmlns:a16="http://schemas.microsoft.com/office/drawing/2014/main" id="{13C8E920-FCCA-3744-AE08-7D3E08E5ACA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12">
            <a:extLst>
              <a:ext uri="{FF2B5EF4-FFF2-40B4-BE49-F238E27FC236}">
                <a16:creationId xmlns:a16="http://schemas.microsoft.com/office/drawing/2014/main" id="{0E3B4213-976B-EB69-501B-B3B6812AF14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/>
            </a:lvl1pPr>
          </a:lstStyle>
          <a:p>
            <a:fld id="{B4875336-5882-844D-9DAA-5E91A090A799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5544546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C7EF89-A634-8D4D-5C04-CF8C3C4731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56188" y="5018088"/>
            <a:ext cx="3619500" cy="131762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023DC512-3C37-8E9B-7437-14EEABA50E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056188" y="5149850"/>
            <a:ext cx="3619500" cy="155575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98CE0611-0C3C-F44F-93CC-374F7DCABF46}" type="datetime1">
              <a:rPr lang="fi-FI" altLang="fi-FI"/>
              <a:pPr/>
              <a:t>10.6.2022</a:t>
            </a:fld>
            <a:endParaRPr lang="fi-FI" altLang="fi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F6A252-1889-ABC5-C9F3-02571781CB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056188" y="5305425"/>
            <a:ext cx="3619500" cy="134938"/>
          </a:xfrm>
          <a:prstGeom prst="rect">
            <a:avLst/>
          </a:prstGeom>
        </p:spPr>
        <p:txBody>
          <a:bodyPr vert="horz" wrap="square" lIns="91440" tIns="45720" rIns="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4210C0DB-0D8D-8843-A970-2FED7EDDD845}" type="slidenum">
              <a:rPr lang="fi-FI" altLang="fi-FI"/>
              <a:pPr/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75" r:id="rId1"/>
    <p:sldLayoutId id="2147485376" r:id="rId2"/>
    <p:sldLayoutId id="2147485377" r:id="rId3"/>
    <p:sldLayoutId id="2147485378" r:id="rId4"/>
    <p:sldLayoutId id="2147485379" r:id="rId5"/>
    <p:sldLayoutId id="2147485380" r:id="rId6"/>
    <p:sldLayoutId id="2147485381" r:id="rId7"/>
  </p:sldLayoutIdLst>
  <p:hf hdr="0" ftr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0"/>
          <a:cs typeface="MS PGothic" pitchFamily="34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charset="0"/>
          <a:cs typeface="MS PGothic" pitchFamily="34" charset="-128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pitchFamily="-65" charset="0"/>
          <a:ea typeface="ＭＳ Ｐゴシック" pitchFamily="-65" charset="-128"/>
          <a:cs typeface="ＭＳ Ｐゴシック" pitchFamily="-65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anose="020B0600070205080204" pitchFamily="34" charset="-128"/>
          <a:cs typeface="ＭＳ Ｐゴシック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ヒラギノ角ゴ Pro W3" charset="-128"/>
          <a:cs typeface="ヒラギノ角ゴ Pro W3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ヒラギノ角ゴ Pro W3" charset="-128"/>
          <a:cs typeface="ヒラギノ角ゴ Pro W3" charset="0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MS PGothic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gi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hyperlink" Target="http://kaira.sgo.fi/" TargetMode="External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etsin.fairdata.fi/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metsahovi.fi/sun/data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077EE-55AB-C627-BB7D-FC265A1A04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065338"/>
            <a:ext cx="8207375" cy="1657350"/>
          </a:xfrm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pPr algn="ctr"/>
            <a:r>
              <a:rPr lang="en-GB" altLang="fi-FI" sz="4000" dirty="0">
                <a:ea typeface="ＭＳ Ｐゴシック" panose="020B0600070205080204" pitchFamily="34" charset="-128"/>
              </a:rPr>
              <a:t>Solar radio observations at </a:t>
            </a:r>
            <a:r>
              <a:rPr lang="en-GB" altLang="fi-FI" sz="4000" dirty="0" err="1">
                <a:ea typeface="ＭＳ Ｐゴシック" panose="020B0600070205080204" pitchFamily="34" charset="-128"/>
              </a:rPr>
              <a:t>Metsähovi</a:t>
            </a:r>
            <a:r>
              <a:rPr lang="en-GB" altLang="fi-FI" sz="4000" dirty="0">
                <a:ea typeface="ＭＳ Ｐゴシック" panose="020B0600070205080204" pitchFamily="34" charset="-128"/>
              </a:rPr>
              <a:t> Radio</a:t>
            </a:r>
            <a:br>
              <a:rPr lang="en-GB" altLang="fi-FI" sz="4000" dirty="0">
                <a:ea typeface="ＭＳ Ｐゴシック" panose="020B0600070205080204" pitchFamily="34" charset="-128"/>
              </a:rPr>
            </a:br>
            <a:r>
              <a:rPr lang="en-GB" altLang="fi-FI" sz="4000" dirty="0">
                <a:ea typeface="ＭＳ Ｐゴシック" panose="020B0600070205080204" pitchFamily="34" charset="-128"/>
              </a:rPr>
              <a:t>Observatory</a:t>
            </a:r>
          </a:p>
        </p:txBody>
      </p:sp>
      <p:sp>
        <p:nvSpPr>
          <p:cNvPr id="12290" name="Subtitle 2">
            <a:extLst>
              <a:ext uri="{FF2B5EF4-FFF2-40B4-BE49-F238E27FC236}">
                <a16:creationId xmlns:a16="http://schemas.microsoft.com/office/drawing/2014/main" id="{6238A70C-F8AA-F68B-B033-20753C2EDAA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auto">
          <a:xfrm>
            <a:off x="468313" y="4429125"/>
            <a:ext cx="7991475" cy="660400"/>
          </a:xfrm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GB" altLang="fi-FI" sz="12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Juha</a:t>
            </a:r>
            <a:r>
              <a:rPr lang="en-GB" altLang="fi-FI" sz="1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</a:t>
            </a:r>
            <a:r>
              <a:rPr lang="en-GB" altLang="fi-FI" sz="12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Kallunki</a:t>
            </a:r>
            <a:r>
              <a:rPr lang="en-GB" altLang="fi-FI" sz="1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and </a:t>
            </a:r>
            <a:r>
              <a:rPr lang="en-GB" altLang="fi-FI" sz="12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Merja</a:t>
            </a:r>
            <a:r>
              <a:rPr lang="en-GB" altLang="fi-FI" sz="1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</a:t>
            </a:r>
            <a:r>
              <a:rPr lang="en-GB" altLang="fi-FI" sz="12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Tornikoski</a:t>
            </a:r>
            <a:r>
              <a:rPr lang="en-GB" altLang="fi-FI" sz="1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+ MRO team, </a:t>
            </a:r>
            <a:r>
              <a:rPr lang="en-GB" altLang="fi-FI" sz="1200" dirty="0" err="1">
                <a:latin typeface="Georgia" panose="02040502050405020303" pitchFamily="18" charset="0"/>
                <a:ea typeface="ＭＳ Ｐゴシック" panose="020B0600070205080204" pitchFamily="34" charset="-128"/>
              </a:rPr>
              <a:t>Metsähovi</a:t>
            </a:r>
            <a:r>
              <a:rPr lang="en-GB" altLang="fi-FI" sz="1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 Radio Observatory, Aalto University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GB" altLang="fi-FI" sz="12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r>
              <a:rPr lang="en-GB" altLang="fi-FI" sz="1200" dirty="0">
                <a:latin typeface="Georgia" panose="02040502050405020303" pitchFamily="18" charset="0"/>
                <a:ea typeface="ＭＳ Ｐゴシック" panose="020B0600070205080204" pitchFamily="34" charset="-128"/>
              </a:rPr>
              <a:t>YERAC 2022</a:t>
            </a: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GB" altLang="fi-FI" sz="12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GB" altLang="fi-FI" sz="12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GB" altLang="fi-FI" sz="12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  <a:p>
            <a:pPr>
              <a:lnSpc>
                <a:spcPct val="80000"/>
              </a:lnSpc>
              <a:spcBef>
                <a:spcPct val="0"/>
              </a:spcBef>
            </a:pPr>
            <a:endParaRPr lang="en-GB" altLang="fi-FI" sz="1200" dirty="0">
              <a:latin typeface="Georgia" panose="02040502050405020303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31151D-1113-6CC1-72FF-D9BBFE24E6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5542" y="403566"/>
            <a:ext cx="8639418" cy="996498"/>
          </a:xfrm>
        </p:spPr>
        <p:txBody>
          <a:bodyPr/>
          <a:lstStyle/>
          <a:p>
            <a:r>
              <a:rPr lang="en-GB" dirty="0"/>
              <a:t>Solar radio maps 37 GHz – observations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C6979DF-92A3-F437-ADFC-02FCDDB88C8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DEAF07-8601-BE42-9766-D9ABBEAC5EEF}" type="datetime1">
              <a:rPr lang="en-GB" altLang="fi-FI" smtClean="0"/>
              <a:pPr/>
              <a:t>10/06/2022</a:t>
            </a:fld>
            <a:endParaRPr lang="en-GB" alt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0277F38-E9D6-C910-FE3F-1C2EB3F313F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A7A690-0649-9B4D-B493-6BBFFF99BF4E}" type="slidenum">
              <a:rPr lang="en-GB" altLang="fi-FI" smtClean="0"/>
              <a:pPr/>
              <a:t>10</a:t>
            </a:fld>
            <a:endParaRPr lang="en-GB" altLang="fi-FI" dirty="0"/>
          </a:p>
        </p:txBody>
      </p:sp>
      <p:pic>
        <p:nvPicPr>
          <p:cNvPr id="6" name="Sisällön paikkamerkki 6">
            <a:extLst>
              <a:ext uri="{FF2B5EF4-FFF2-40B4-BE49-F238E27FC236}">
                <a16:creationId xmlns:a16="http://schemas.microsoft.com/office/drawing/2014/main" id="{B0BE92C7-6297-3519-A6DB-B14C6A76BEE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22606" t="20587" r="27691" b="15362"/>
          <a:stretch/>
        </p:blipFill>
        <p:spPr>
          <a:xfrm>
            <a:off x="827584" y="1018995"/>
            <a:ext cx="3619499" cy="3494689"/>
          </a:xfr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215394F7-2817-CECB-DA71-FF6E6C75218E}"/>
              </a:ext>
            </a:extLst>
          </p:cNvPr>
          <p:cNvSpPr/>
          <p:nvPr/>
        </p:nvSpPr>
        <p:spPr>
          <a:xfrm>
            <a:off x="3943027" y="1055363"/>
            <a:ext cx="504056" cy="3600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" name="Suorakulmio 9">
            <a:extLst>
              <a:ext uri="{FF2B5EF4-FFF2-40B4-BE49-F238E27FC236}">
                <a16:creationId xmlns:a16="http://schemas.microsoft.com/office/drawing/2014/main" id="{1C9DE1E4-DB82-0C11-F101-7A08394E7644}"/>
              </a:ext>
            </a:extLst>
          </p:cNvPr>
          <p:cNvSpPr/>
          <p:nvPr/>
        </p:nvSpPr>
        <p:spPr>
          <a:xfrm>
            <a:off x="829559" y="1042924"/>
            <a:ext cx="636907" cy="3600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12" name="Suora yhdysviiva 11">
            <a:extLst>
              <a:ext uri="{FF2B5EF4-FFF2-40B4-BE49-F238E27FC236}">
                <a16:creationId xmlns:a16="http://schemas.microsoft.com/office/drawing/2014/main" id="{B93B381B-82D7-C06C-5B5D-CB12782BDF4B}"/>
              </a:ext>
            </a:extLst>
          </p:cNvPr>
          <p:cNvCxnSpPr/>
          <p:nvPr/>
        </p:nvCxnSpPr>
        <p:spPr>
          <a:xfrm>
            <a:off x="1178435" y="1235020"/>
            <a:ext cx="295232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yhdysviiva 12">
            <a:extLst>
              <a:ext uri="{FF2B5EF4-FFF2-40B4-BE49-F238E27FC236}">
                <a16:creationId xmlns:a16="http://schemas.microsoft.com/office/drawing/2014/main" id="{1490100E-B816-2C04-8A97-B08EC41C46CF}"/>
              </a:ext>
            </a:extLst>
          </p:cNvPr>
          <p:cNvCxnSpPr/>
          <p:nvPr/>
        </p:nvCxnSpPr>
        <p:spPr>
          <a:xfrm>
            <a:off x="1178435" y="1437519"/>
            <a:ext cx="295232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yhdysviiva 13">
            <a:extLst>
              <a:ext uri="{FF2B5EF4-FFF2-40B4-BE49-F238E27FC236}">
                <a16:creationId xmlns:a16="http://schemas.microsoft.com/office/drawing/2014/main" id="{A3E6F640-C2ED-1E23-2609-82A8AED7AD10}"/>
              </a:ext>
            </a:extLst>
          </p:cNvPr>
          <p:cNvCxnSpPr/>
          <p:nvPr/>
        </p:nvCxnSpPr>
        <p:spPr>
          <a:xfrm>
            <a:off x="1178435" y="1667068"/>
            <a:ext cx="295232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62B4163A-4B80-7397-2D2F-CEA7352FADD5}"/>
              </a:ext>
            </a:extLst>
          </p:cNvPr>
          <p:cNvCxnSpPr>
            <a:cxnSpLocks/>
          </p:cNvCxnSpPr>
          <p:nvPr/>
        </p:nvCxnSpPr>
        <p:spPr>
          <a:xfrm>
            <a:off x="1610483" y="3696817"/>
            <a:ext cx="2520280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uora yhdysviiva 15">
            <a:extLst>
              <a:ext uri="{FF2B5EF4-FFF2-40B4-BE49-F238E27FC236}">
                <a16:creationId xmlns:a16="http://schemas.microsoft.com/office/drawing/2014/main" id="{C13DA9A0-99E4-2BA8-D1F2-69EB70118920}"/>
              </a:ext>
            </a:extLst>
          </p:cNvPr>
          <p:cNvCxnSpPr/>
          <p:nvPr/>
        </p:nvCxnSpPr>
        <p:spPr>
          <a:xfrm>
            <a:off x="1178435" y="3899316"/>
            <a:ext cx="2952328" cy="0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E58B6519-09D8-CE31-0334-AF85FB5EF160}"/>
              </a:ext>
            </a:extLst>
          </p:cNvPr>
          <p:cNvCxnSpPr/>
          <p:nvPr/>
        </p:nvCxnSpPr>
        <p:spPr>
          <a:xfrm>
            <a:off x="1178435" y="4115340"/>
            <a:ext cx="2952328" cy="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kstiruutu 21">
            <a:extLst>
              <a:ext uri="{FF2B5EF4-FFF2-40B4-BE49-F238E27FC236}">
                <a16:creationId xmlns:a16="http://schemas.microsoft.com/office/drawing/2014/main" id="{0C5DF9D1-CE7B-36A6-7497-28516FA68CFB}"/>
              </a:ext>
            </a:extLst>
          </p:cNvPr>
          <p:cNvSpPr txBox="1"/>
          <p:nvPr/>
        </p:nvSpPr>
        <p:spPr>
          <a:xfrm>
            <a:off x="2176011" y="1643462"/>
            <a:ext cx="25648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…</a:t>
            </a:r>
          </a:p>
        </p:txBody>
      </p:sp>
      <p:sp>
        <p:nvSpPr>
          <p:cNvPr id="29" name="Tekstiruutu 28">
            <a:extLst>
              <a:ext uri="{FF2B5EF4-FFF2-40B4-BE49-F238E27FC236}">
                <a16:creationId xmlns:a16="http://schemas.microsoft.com/office/drawing/2014/main" id="{96356C98-EC48-9F93-97E0-37C3FD26E457}"/>
              </a:ext>
            </a:extLst>
          </p:cNvPr>
          <p:cNvSpPr txBox="1"/>
          <p:nvPr/>
        </p:nvSpPr>
        <p:spPr>
          <a:xfrm>
            <a:off x="1250443" y="3467268"/>
            <a:ext cx="25648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…</a:t>
            </a:r>
          </a:p>
        </p:txBody>
      </p:sp>
      <p:cxnSp>
        <p:nvCxnSpPr>
          <p:cNvPr id="32" name="Suora yhdysviiva 31">
            <a:extLst>
              <a:ext uri="{FF2B5EF4-FFF2-40B4-BE49-F238E27FC236}">
                <a16:creationId xmlns:a16="http://schemas.microsoft.com/office/drawing/2014/main" id="{1A2C6BBB-776C-E025-CCF7-DB69B73E6409}"/>
              </a:ext>
            </a:extLst>
          </p:cNvPr>
          <p:cNvCxnSpPr/>
          <p:nvPr/>
        </p:nvCxnSpPr>
        <p:spPr>
          <a:xfrm>
            <a:off x="1178435" y="1222944"/>
            <a:ext cx="0" cy="21457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uora yhdysviiva 32">
            <a:extLst>
              <a:ext uri="{FF2B5EF4-FFF2-40B4-BE49-F238E27FC236}">
                <a16:creationId xmlns:a16="http://schemas.microsoft.com/office/drawing/2014/main" id="{3CBE74B8-0F50-7879-49D3-D05B0A8EB18D}"/>
              </a:ext>
            </a:extLst>
          </p:cNvPr>
          <p:cNvCxnSpPr/>
          <p:nvPr/>
        </p:nvCxnSpPr>
        <p:spPr>
          <a:xfrm>
            <a:off x="4122255" y="1437519"/>
            <a:ext cx="0" cy="21457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uora yhdysviiva 33">
            <a:extLst>
              <a:ext uri="{FF2B5EF4-FFF2-40B4-BE49-F238E27FC236}">
                <a16:creationId xmlns:a16="http://schemas.microsoft.com/office/drawing/2014/main" id="{E9B4191E-F5B2-934B-9950-CB380FE9CC5D}"/>
              </a:ext>
            </a:extLst>
          </p:cNvPr>
          <p:cNvCxnSpPr/>
          <p:nvPr/>
        </p:nvCxnSpPr>
        <p:spPr>
          <a:xfrm>
            <a:off x="1191656" y="1668517"/>
            <a:ext cx="0" cy="21457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uora nuoliyhdysviiva 35">
            <a:extLst>
              <a:ext uri="{FF2B5EF4-FFF2-40B4-BE49-F238E27FC236}">
                <a16:creationId xmlns:a16="http://schemas.microsoft.com/office/drawing/2014/main" id="{66100BB4-1700-566C-AEE7-AF2C69156605}"/>
              </a:ext>
            </a:extLst>
          </p:cNvPr>
          <p:cNvCxnSpPr>
            <a:cxnSpLocks/>
          </p:cNvCxnSpPr>
          <p:nvPr/>
        </p:nvCxnSpPr>
        <p:spPr>
          <a:xfrm>
            <a:off x="1178435" y="1864685"/>
            <a:ext cx="967656" cy="311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uora yhdysviiva 36">
            <a:extLst>
              <a:ext uri="{FF2B5EF4-FFF2-40B4-BE49-F238E27FC236}">
                <a16:creationId xmlns:a16="http://schemas.microsoft.com/office/drawing/2014/main" id="{172A323C-50BB-E3FC-35EA-2CFCFBE34781}"/>
              </a:ext>
            </a:extLst>
          </p:cNvPr>
          <p:cNvCxnSpPr/>
          <p:nvPr/>
        </p:nvCxnSpPr>
        <p:spPr>
          <a:xfrm>
            <a:off x="4130763" y="3696817"/>
            <a:ext cx="0" cy="21457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uora yhdysviiva 37">
            <a:extLst>
              <a:ext uri="{FF2B5EF4-FFF2-40B4-BE49-F238E27FC236}">
                <a16:creationId xmlns:a16="http://schemas.microsoft.com/office/drawing/2014/main" id="{F898B4A9-6717-850A-C3BB-7F590469DE6F}"/>
              </a:ext>
            </a:extLst>
          </p:cNvPr>
          <p:cNvCxnSpPr/>
          <p:nvPr/>
        </p:nvCxnSpPr>
        <p:spPr>
          <a:xfrm>
            <a:off x="1191656" y="3899316"/>
            <a:ext cx="0" cy="214575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Ellipsi 38">
            <a:extLst>
              <a:ext uri="{FF2B5EF4-FFF2-40B4-BE49-F238E27FC236}">
                <a16:creationId xmlns:a16="http://schemas.microsoft.com/office/drawing/2014/main" id="{BB5A2648-8027-2DF3-3CF4-EAD0A8FC506A}"/>
              </a:ext>
            </a:extLst>
          </p:cNvPr>
          <p:cNvSpPr/>
          <p:nvPr/>
        </p:nvSpPr>
        <p:spPr>
          <a:xfrm>
            <a:off x="4119411" y="1103309"/>
            <a:ext cx="284400" cy="284400"/>
          </a:xfrm>
          <a:prstGeom prst="ellipse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0" name="TextBox 8">
            <a:extLst>
              <a:ext uri="{FF2B5EF4-FFF2-40B4-BE49-F238E27FC236}">
                <a16:creationId xmlns:a16="http://schemas.microsoft.com/office/drawing/2014/main" id="{83087458-5ECE-F566-11CF-82321B45CB1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5076" y="4607229"/>
            <a:ext cx="33850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GB" altLang="fi-FI" sz="1200" b="1" dirty="0"/>
              <a:t>MRO solar radio map</a:t>
            </a:r>
          </a:p>
        </p:txBody>
      </p:sp>
      <p:sp>
        <p:nvSpPr>
          <p:cNvPr id="41" name="Tekstiruutu 40">
            <a:extLst>
              <a:ext uri="{FF2B5EF4-FFF2-40B4-BE49-F238E27FC236}">
                <a16:creationId xmlns:a16="http://schemas.microsoft.com/office/drawing/2014/main" id="{ED1BDF1B-B6D3-F8D0-0057-AE4D95A8C718}"/>
              </a:ext>
            </a:extLst>
          </p:cNvPr>
          <p:cNvSpPr txBox="1"/>
          <p:nvPr/>
        </p:nvSpPr>
        <p:spPr>
          <a:xfrm>
            <a:off x="4860032" y="1103309"/>
            <a:ext cx="3672408" cy="36009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/>
              <a:t>Other more complicated scanning methods also available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/>
              <a:t>One single map observation takes 70 s as a fastest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/>
              <a:t>No straightforward calibration methods – brightness temperature relatively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/>
              <a:t>Some assumptions have to be made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800" b="1" dirty="0"/>
              <a:t>However some special calibration possibilities: (New) Moon</a:t>
            </a:r>
          </a:p>
        </p:txBody>
      </p:sp>
    </p:spTree>
    <p:extLst>
      <p:ext uri="{BB962C8B-B14F-4D97-AF65-F5344CB8AC3E}">
        <p14:creationId xmlns:p14="http://schemas.microsoft.com/office/powerpoint/2010/main" val="4039693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9" grpId="0"/>
      <p:bldP spid="39" grpId="0" animBg="1"/>
      <p:bldP spid="40" grpId="0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66DF191-9367-0CE2-0061-4A919005926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Defining quiet Sun level (QSL)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4984B652-1520-29D8-2D93-07F6D730E48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2"/>
          <a:srcRect l="5067" t="-14" r="6350"/>
          <a:stretch/>
        </p:blipFill>
        <p:spPr>
          <a:xfrm>
            <a:off x="611560" y="1261611"/>
            <a:ext cx="4968552" cy="3335789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94F4826-1EA8-BB55-883A-153FD2F36101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DEAF07-8601-BE42-9766-D9ABBEAC5EEF}" type="datetime1">
              <a:rPr lang="en-GB" altLang="fi-FI" smtClean="0"/>
              <a:pPr/>
              <a:t>10/06/2022</a:t>
            </a:fld>
            <a:endParaRPr lang="en-GB" alt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C371C37-0D47-BE71-1944-0AB57DC67F0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A7A690-0649-9B4D-B493-6BBFFF99BF4E}" type="slidenum">
              <a:rPr lang="en-GB" altLang="fi-FI" smtClean="0"/>
              <a:pPr/>
              <a:t>11</a:t>
            </a:fld>
            <a:endParaRPr lang="en-GB" alt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05150000-190F-AA81-B768-4C19DEA47833}"/>
              </a:ext>
            </a:extLst>
          </p:cNvPr>
          <p:cNvSpPr txBox="1"/>
          <p:nvPr/>
        </p:nvSpPr>
        <p:spPr>
          <a:xfrm>
            <a:off x="906469" y="4555495"/>
            <a:ext cx="5177699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b="1"/>
              <a:t>Sweeps over solar disk </a:t>
            </a:r>
            <a:r>
              <a:rPr lang="en-GB" sz="1400" b="1">
                <a:sym typeface="Wingdings" pitchFamily="2" charset="2"/>
              </a:rPr>
              <a:t> solar radio map can be contructed</a:t>
            </a:r>
            <a:endParaRPr lang="en-GB" sz="1400" b="1"/>
          </a:p>
        </p:txBody>
      </p: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4DB8D67C-F4A8-6DE7-7A11-849BEE72F402}"/>
              </a:ext>
            </a:extLst>
          </p:cNvPr>
          <p:cNvCxnSpPr/>
          <p:nvPr/>
        </p:nvCxnSpPr>
        <p:spPr>
          <a:xfrm flipH="1">
            <a:off x="5436096" y="4081636"/>
            <a:ext cx="6480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3E8C0C3D-E109-F03A-817A-24AFDB5A8C40}"/>
              </a:ext>
            </a:extLst>
          </p:cNvPr>
          <p:cNvCxnSpPr/>
          <p:nvPr/>
        </p:nvCxnSpPr>
        <p:spPr>
          <a:xfrm flipH="1">
            <a:off x="5436096" y="2929508"/>
            <a:ext cx="6480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3EB8958F-8A68-42EB-52CE-1A51EBBE5601}"/>
              </a:ext>
            </a:extLst>
          </p:cNvPr>
          <p:cNvCxnSpPr/>
          <p:nvPr/>
        </p:nvCxnSpPr>
        <p:spPr>
          <a:xfrm flipH="1">
            <a:off x="5436096" y="1777380"/>
            <a:ext cx="6480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9F04F48E-6B1C-F15E-EBF3-1A6FD0ADE6D8}"/>
              </a:ext>
            </a:extLst>
          </p:cNvPr>
          <p:cNvCxnSpPr/>
          <p:nvPr/>
        </p:nvCxnSpPr>
        <p:spPr>
          <a:xfrm flipH="1">
            <a:off x="5436096" y="2065412"/>
            <a:ext cx="648072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kstiruutu 13">
            <a:extLst>
              <a:ext uri="{FF2B5EF4-FFF2-40B4-BE49-F238E27FC236}">
                <a16:creationId xmlns:a16="http://schemas.microsoft.com/office/drawing/2014/main" id="{97C05FD9-FA79-0007-CBE2-82C2BE720F10}"/>
              </a:ext>
            </a:extLst>
          </p:cNvPr>
          <p:cNvSpPr txBox="1"/>
          <p:nvPr/>
        </p:nvSpPr>
        <p:spPr>
          <a:xfrm>
            <a:off x="6228184" y="3912261"/>
            <a:ext cx="20162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b="1"/>
              <a:t>Min. value of solar map observation </a:t>
            </a:r>
            <a:r>
              <a:rPr lang="en-GB" sz="1200" b="1">
                <a:sym typeface="Wingdings" pitchFamily="2" charset="2"/>
              </a:rPr>
              <a:t> cold sky</a:t>
            </a:r>
            <a:endParaRPr lang="en-GB" sz="1200" b="1"/>
          </a:p>
        </p:txBody>
      </p:sp>
      <p:sp>
        <p:nvSpPr>
          <p:cNvPr id="15" name="Tekstiruutu 14">
            <a:extLst>
              <a:ext uri="{FF2B5EF4-FFF2-40B4-BE49-F238E27FC236}">
                <a16:creationId xmlns:a16="http://schemas.microsoft.com/office/drawing/2014/main" id="{E5216B9E-CAA5-C0C8-A6B2-B113DBB83841}"/>
              </a:ext>
            </a:extLst>
          </p:cNvPr>
          <p:cNvSpPr txBox="1"/>
          <p:nvPr/>
        </p:nvSpPr>
        <p:spPr>
          <a:xfrm>
            <a:off x="6228184" y="1295292"/>
            <a:ext cx="201622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b="1"/>
              <a:t>Max. value of solar map observation </a:t>
            </a:r>
            <a:r>
              <a:rPr lang="en-GB" sz="1200" b="1">
                <a:sym typeface="Wingdings" pitchFamily="2" charset="2"/>
              </a:rPr>
              <a:t> ”some active region”</a:t>
            </a:r>
            <a:endParaRPr lang="en-GB" sz="1200" b="1"/>
          </a:p>
        </p:txBody>
      </p:sp>
      <p:sp>
        <p:nvSpPr>
          <p:cNvPr id="16" name="Tekstiruutu 15">
            <a:extLst>
              <a:ext uri="{FF2B5EF4-FFF2-40B4-BE49-F238E27FC236}">
                <a16:creationId xmlns:a16="http://schemas.microsoft.com/office/drawing/2014/main" id="{4F8F48BC-6036-84BA-78C4-0769405DA42E}"/>
              </a:ext>
            </a:extLst>
          </p:cNvPr>
          <p:cNvSpPr txBox="1"/>
          <p:nvPr/>
        </p:nvSpPr>
        <p:spPr>
          <a:xfrm>
            <a:off x="6243398" y="2825170"/>
            <a:ext cx="20162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b="1" dirty="0"/>
              <a:t>min + (max-min)/2 --&gt; Solar limb 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4264F714-5786-3970-E362-7579823FBE79}"/>
              </a:ext>
            </a:extLst>
          </p:cNvPr>
          <p:cNvSpPr txBox="1"/>
          <p:nvPr/>
        </p:nvSpPr>
        <p:spPr>
          <a:xfrm>
            <a:off x="6221492" y="1892649"/>
            <a:ext cx="20162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b="1" dirty="0"/>
              <a:t>Quiet Sun Level (100 %) </a:t>
            </a:r>
            <a:r>
              <a:rPr lang="en-GB" sz="1200" b="1" dirty="0">
                <a:sym typeface="Wingdings" pitchFamily="2" charset="2"/>
              </a:rPr>
              <a:t> median(</a:t>
            </a:r>
            <a:r>
              <a:rPr lang="en-GB" sz="1200" b="1" dirty="0" err="1"/>
              <a:t>Values_</a:t>
            </a:r>
            <a:r>
              <a:rPr lang="en-GB" sz="1200" b="1" baseline="-25000" dirty="0" err="1"/>
              <a:t>in</a:t>
            </a:r>
            <a:r>
              <a:rPr lang="en-GB" sz="1200" b="1" dirty="0"/>
              <a:t>)</a:t>
            </a:r>
          </a:p>
        </p:txBody>
      </p: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FDFC1E87-F144-6434-E90A-A27C9D0D27C0}"/>
              </a:ext>
            </a:extLst>
          </p:cNvPr>
          <p:cNvCxnSpPr/>
          <p:nvPr/>
        </p:nvCxnSpPr>
        <p:spPr>
          <a:xfrm>
            <a:off x="8388424" y="3258079"/>
            <a:ext cx="0" cy="504056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kstiruutu 21">
            <a:extLst>
              <a:ext uri="{FF2B5EF4-FFF2-40B4-BE49-F238E27FC236}">
                <a16:creationId xmlns:a16="http://schemas.microsoft.com/office/drawing/2014/main" id="{4EA11207-22D7-5F05-C21E-048509D32E5B}"/>
              </a:ext>
            </a:extLst>
          </p:cNvPr>
          <p:cNvSpPr txBox="1"/>
          <p:nvPr/>
        </p:nvSpPr>
        <p:spPr>
          <a:xfrm>
            <a:off x="6865938" y="3287227"/>
            <a:ext cx="201622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Values excluded (</a:t>
            </a:r>
            <a:r>
              <a:rPr lang="en-GB" sz="1200" b="1" dirty="0" err="1">
                <a:solidFill>
                  <a:srgbClr val="FF0000"/>
                </a:solidFill>
              </a:rPr>
              <a:t>Values_</a:t>
            </a:r>
            <a:r>
              <a:rPr lang="en-GB" sz="1200" b="1" baseline="-25000" dirty="0" err="1">
                <a:solidFill>
                  <a:srgbClr val="FF0000"/>
                </a:solidFill>
              </a:rPr>
              <a:t>out</a:t>
            </a:r>
            <a:r>
              <a:rPr lang="en-GB" sz="1200" b="1" dirty="0">
                <a:solidFill>
                  <a:srgbClr val="FF0000"/>
                </a:solidFill>
              </a:rPr>
              <a:t>)</a:t>
            </a:r>
          </a:p>
        </p:txBody>
      </p: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706184F3-1A88-826B-4F52-6CA51FF627F4}"/>
              </a:ext>
            </a:extLst>
          </p:cNvPr>
          <p:cNvCxnSpPr>
            <a:cxnSpLocks/>
          </p:cNvCxnSpPr>
          <p:nvPr/>
        </p:nvCxnSpPr>
        <p:spPr>
          <a:xfrm>
            <a:off x="8388424" y="1825287"/>
            <a:ext cx="0" cy="999883"/>
          </a:xfrm>
          <a:prstGeom prst="straightConnector1">
            <a:avLst/>
          </a:prstGeom>
          <a:ln>
            <a:solidFill>
              <a:schemeClr val="accent3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kstiruutu 23">
            <a:extLst>
              <a:ext uri="{FF2B5EF4-FFF2-40B4-BE49-F238E27FC236}">
                <a16:creationId xmlns:a16="http://schemas.microsoft.com/office/drawing/2014/main" id="{999B187A-C511-EC63-80AF-DCF3A073C9D8}"/>
              </a:ext>
            </a:extLst>
          </p:cNvPr>
          <p:cNvSpPr txBox="1"/>
          <p:nvPr/>
        </p:nvSpPr>
        <p:spPr>
          <a:xfrm>
            <a:off x="6372200" y="2408704"/>
            <a:ext cx="201622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b="1" dirty="0">
                <a:solidFill>
                  <a:srgbClr val="FF0000"/>
                </a:solidFill>
              </a:rPr>
              <a:t>Values included (</a:t>
            </a:r>
            <a:r>
              <a:rPr lang="en-GB" sz="1200" b="1" dirty="0" err="1">
                <a:solidFill>
                  <a:srgbClr val="FF0000"/>
                </a:solidFill>
              </a:rPr>
              <a:t>Values_</a:t>
            </a:r>
            <a:r>
              <a:rPr lang="en-GB" sz="1200" b="1" baseline="-25000" dirty="0" err="1">
                <a:solidFill>
                  <a:srgbClr val="FF0000"/>
                </a:solidFill>
              </a:rPr>
              <a:t>in</a:t>
            </a:r>
            <a:r>
              <a:rPr lang="en-GB" sz="1200" b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998060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  <p:bldP spid="22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130006-B449-B814-67D5-3AA18A9D25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Defining solar brightness temperature at 8 mm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23D5C983-2A76-B38A-7EEA-7DB53E7AAD71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Moon brightness temperature is very well-known and it is rather stabile over the whole moon phase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Series of consecutive solar and lunar map during (+/- 3 days) the New Moon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BEBEF64-C6CC-9CBB-80FB-1374F06E79E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DEAF07-8601-BE42-9766-D9ABBEAC5EEF}" type="datetime1">
              <a:rPr lang="en-GB" altLang="fi-FI" smtClean="0"/>
              <a:pPr/>
              <a:t>10/06/2022</a:t>
            </a:fld>
            <a:endParaRPr lang="en-GB" alt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7A46D350-FC26-3DFE-0EDE-802720B041F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A7A690-0649-9B4D-B493-6BBFFF99BF4E}" type="slidenum">
              <a:rPr lang="en-GB" altLang="fi-FI" smtClean="0"/>
              <a:pPr/>
              <a:t>12</a:t>
            </a:fld>
            <a:endParaRPr lang="en-GB" alt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B1B64445-7D70-A1CB-A295-4CF0213E2F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720" y="1993404"/>
            <a:ext cx="4824894" cy="770841"/>
          </a:xfrm>
          <a:prstGeom prst="rect">
            <a:avLst/>
          </a:prstGeom>
        </p:spPr>
      </p:pic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F13533A5-D4ED-62B9-C3D8-12B7F13EBDB3}"/>
              </a:ext>
            </a:extLst>
          </p:cNvPr>
          <p:cNvCxnSpPr/>
          <p:nvPr/>
        </p:nvCxnSpPr>
        <p:spPr>
          <a:xfrm flipV="1">
            <a:off x="3707904" y="2544232"/>
            <a:ext cx="0" cy="529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3A39D5A8-5B27-7274-3400-8CE471A7A38D}"/>
              </a:ext>
            </a:extLst>
          </p:cNvPr>
          <p:cNvCxnSpPr/>
          <p:nvPr/>
        </p:nvCxnSpPr>
        <p:spPr>
          <a:xfrm flipV="1">
            <a:off x="4716016" y="2544232"/>
            <a:ext cx="0" cy="529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kstiruutu 11">
            <a:extLst>
              <a:ext uri="{FF2B5EF4-FFF2-40B4-BE49-F238E27FC236}">
                <a16:creationId xmlns:a16="http://schemas.microsoft.com/office/drawing/2014/main" id="{61C197A3-F1C8-6775-FFA5-66DB39B4AF9B}"/>
              </a:ext>
            </a:extLst>
          </p:cNvPr>
          <p:cNvSpPr txBox="1"/>
          <p:nvPr/>
        </p:nvSpPr>
        <p:spPr>
          <a:xfrm>
            <a:off x="3419872" y="3119612"/>
            <a:ext cx="68448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b="1"/>
              <a:t>214 K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1AC3B935-7AF3-04B3-A2AB-DDDF8FA58043}"/>
              </a:ext>
            </a:extLst>
          </p:cNvPr>
          <p:cNvSpPr txBox="1"/>
          <p:nvPr/>
        </p:nvSpPr>
        <p:spPr>
          <a:xfrm>
            <a:off x="4373774" y="3109850"/>
            <a:ext cx="1601400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b="1"/>
              <a:t>38 K @ 8 mm</a:t>
            </a:r>
          </a:p>
        </p:txBody>
      </p: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E7E4F63A-E8FD-8694-D07C-D498CE9FF459}"/>
              </a:ext>
            </a:extLst>
          </p:cNvPr>
          <p:cNvCxnSpPr>
            <a:cxnSpLocks/>
          </p:cNvCxnSpPr>
          <p:nvPr/>
        </p:nvCxnSpPr>
        <p:spPr>
          <a:xfrm flipH="1" flipV="1">
            <a:off x="6444208" y="2544232"/>
            <a:ext cx="792088" cy="52929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kstiruutu 16">
            <a:extLst>
              <a:ext uri="{FF2B5EF4-FFF2-40B4-BE49-F238E27FC236}">
                <a16:creationId xmlns:a16="http://schemas.microsoft.com/office/drawing/2014/main" id="{16398B49-6CA4-B9E5-A674-9A9E5CA6A756}"/>
              </a:ext>
            </a:extLst>
          </p:cNvPr>
          <p:cNvSpPr txBox="1"/>
          <p:nvPr/>
        </p:nvSpPr>
        <p:spPr>
          <a:xfrm>
            <a:off x="6948264" y="3073524"/>
            <a:ext cx="1502014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b="1"/>
              <a:t>32</a:t>
            </a:r>
            <a:r>
              <a:rPr lang="en-GB" sz="2000" b="1" baseline="30000"/>
              <a:t>o</a:t>
            </a:r>
            <a:r>
              <a:rPr lang="en-GB" sz="2000" b="1"/>
              <a:t> @ 8 mm</a:t>
            </a:r>
          </a:p>
        </p:txBody>
      </p:sp>
      <p:cxnSp>
        <p:nvCxnSpPr>
          <p:cNvPr id="19" name="Suora nuoliyhdysviiva 18">
            <a:extLst>
              <a:ext uri="{FF2B5EF4-FFF2-40B4-BE49-F238E27FC236}">
                <a16:creationId xmlns:a16="http://schemas.microsoft.com/office/drawing/2014/main" id="{525DA2FE-FE88-5553-A78E-55B8965AE66B}"/>
              </a:ext>
            </a:extLst>
          </p:cNvPr>
          <p:cNvCxnSpPr>
            <a:cxnSpLocks/>
          </p:cNvCxnSpPr>
          <p:nvPr/>
        </p:nvCxnSpPr>
        <p:spPr>
          <a:xfrm flipH="1" flipV="1">
            <a:off x="5650119" y="2426888"/>
            <a:ext cx="649073" cy="103134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kstiruutu 20">
            <a:extLst>
              <a:ext uri="{FF2B5EF4-FFF2-40B4-BE49-F238E27FC236}">
                <a16:creationId xmlns:a16="http://schemas.microsoft.com/office/drawing/2014/main" id="{B5E77D16-A3C8-9FA0-18CC-14E8368CF2B2}"/>
              </a:ext>
            </a:extLst>
          </p:cNvPr>
          <p:cNvSpPr txBox="1"/>
          <p:nvPr/>
        </p:nvSpPr>
        <p:spPr>
          <a:xfrm>
            <a:off x="5975174" y="3505572"/>
            <a:ext cx="139942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000" b="1" dirty="0"/>
              <a:t>12.26</a:t>
            </a:r>
            <a:r>
              <a:rPr lang="en-GB" sz="2000" b="1" baseline="30000" dirty="0"/>
              <a:t>o</a:t>
            </a:r>
            <a:r>
              <a:rPr lang="en-GB" sz="2000" b="1" dirty="0"/>
              <a:t> / day</a:t>
            </a:r>
          </a:p>
        </p:txBody>
      </p:sp>
    </p:spTree>
    <p:extLst>
      <p:ext uri="{BB962C8B-B14F-4D97-AF65-F5344CB8AC3E}">
        <p14:creationId xmlns:p14="http://schemas.microsoft.com/office/powerpoint/2010/main" val="1086186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148296-2359-A900-0EA3-3C614E541A2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Dynamic range of solar instrumentation (observation)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85D2DC6-5F71-3B90-7BED-64C1D83884C7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DEAF07-8601-BE42-9766-D9ABBEAC5EEF}" type="datetime1">
              <a:rPr lang="en-GB" altLang="fi-FI" smtClean="0"/>
              <a:pPr/>
              <a:t>10/06/2022</a:t>
            </a:fld>
            <a:endParaRPr lang="en-GB" alt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4CF02EE8-B610-67F9-3562-700BA4E7BB1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A7A690-0649-9B4D-B493-6BBFFF99BF4E}" type="slidenum">
              <a:rPr lang="en-GB" altLang="fi-FI" smtClean="0"/>
              <a:pPr/>
              <a:t>13</a:t>
            </a:fld>
            <a:endParaRPr lang="en-GB" altLang="fi-FI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5F9B1285-36F5-2D88-F181-818D15AD62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340" y="914138"/>
            <a:ext cx="4464496" cy="3636033"/>
          </a:xfrm>
          <a:prstGeom prst="rect">
            <a:avLst/>
          </a:prstGeom>
        </p:spPr>
      </p:pic>
      <p:cxnSp>
        <p:nvCxnSpPr>
          <p:cNvPr id="8" name="Suora nuoliyhdysviiva 7">
            <a:extLst>
              <a:ext uri="{FF2B5EF4-FFF2-40B4-BE49-F238E27FC236}">
                <a16:creationId xmlns:a16="http://schemas.microsoft.com/office/drawing/2014/main" id="{9E3E7987-ADB4-A9AA-432E-0FCE6EA37BF6}"/>
              </a:ext>
            </a:extLst>
          </p:cNvPr>
          <p:cNvCxnSpPr>
            <a:cxnSpLocks/>
          </p:cNvCxnSpPr>
          <p:nvPr/>
        </p:nvCxnSpPr>
        <p:spPr>
          <a:xfrm>
            <a:off x="2555776" y="1557320"/>
            <a:ext cx="2232248" cy="95551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AB6D717E-C0C5-2B40-B584-BA6A105960C5}"/>
              </a:ext>
            </a:extLst>
          </p:cNvPr>
          <p:cNvCxnSpPr>
            <a:cxnSpLocks/>
          </p:cNvCxnSpPr>
          <p:nvPr/>
        </p:nvCxnSpPr>
        <p:spPr>
          <a:xfrm flipV="1">
            <a:off x="2987824" y="2857500"/>
            <a:ext cx="3456384" cy="79208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kstiruutu 12">
                <a:extLst>
                  <a:ext uri="{FF2B5EF4-FFF2-40B4-BE49-F238E27FC236}">
                    <a16:creationId xmlns:a16="http://schemas.microsoft.com/office/drawing/2014/main" id="{DA478881-5935-81D3-C507-9929052D7994}"/>
                  </a:ext>
                </a:extLst>
              </p:cNvPr>
              <p:cNvSpPr txBox="1"/>
              <p:nvPr/>
            </p:nvSpPr>
            <p:spPr>
              <a:xfrm>
                <a:off x="765534" y="1437715"/>
                <a:ext cx="1736053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b="1" dirty="0"/>
                  <a:t>Sun (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000" b="1" dirty="0"/>
                  <a:t>8000 K)</a:t>
                </a:r>
              </a:p>
            </p:txBody>
          </p:sp>
        </mc:Choice>
        <mc:Fallback xmlns="">
          <p:sp>
            <p:nvSpPr>
              <p:cNvPr id="13" name="Tekstiruutu 12">
                <a:extLst>
                  <a:ext uri="{FF2B5EF4-FFF2-40B4-BE49-F238E27FC236}">
                    <a16:creationId xmlns:a16="http://schemas.microsoft.com/office/drawing/2014/main" id="{DA478881-5935-81D3-C507-9929052D79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5534" y="1437715"/>
                <a:ext cx="1736053" cy="307777"/>
              </a:xfrm>
              <a:prstGeom prst="rect">
                <a:avLst/>
              </a:prstGeom>
              <a:blipFill>
                <a:blip r:embed="rId3"/>
                <a:stretch>
                  <a:fillRect l="-8759" t="-24000" r="-8029" b="-48000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kstiruutu 13">
                <a:extLst>
                  <a:ext uri="{FF2B5EF4-FFF2-40B4-BE49-F238E27FC236}">
                    <a16:creationId xmlns:a16="http://schemas.microsoft.com/office/drawing/2014/main" id="{4670F6F9-D1EB-B1F3-2334-C893F2E3DEF0}"/>
                  </a:ext>
                </a:extLst>
              </p:cNvPr>
              <p:cNvSpPr txBox="1"/>
              <p:nvPr/>
            </p:nvSpPr>
            <p:spPr>
              <a:xfrm>
                <a:off x="1066024" y="3495699"/>
                <a:ext cx="1792157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GB" sz="2000" b="1" dirty="0"/>
                  <a:t>Moon (</a:t>
                </a:r>
                <a14:m>
                  <m:oMath xmlns:m="http://schemas.openxmlformats.org/officeDocument/2006/math">
                    <m:r>
                      <a:rPr lang="en-GB" sz="2000" b="1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</m:oMath>
                </a14:m>
                <a:r>
                  <a:rPr lang="en-GB" sz="2000" b="1" dirty="0"/>
                  <a:t>250 K)</a:t>
                </a:r>
              </a:p>
            </p:txBody>
          </p:sp>
        </mc:Choice>
        <mc:Fallback xmlns="">
          <p:sp>
            <p:nvSpPr>
              <p:cNvPr id="14" name="Tekstiruutu 13">
                <a:extLst>
                  <a:ext uri="{FF2B5EF4-FFF2-40B4-BE49-F238E27FC236}">
                    <a16:creationId xmlns:a16="http://schemas.microsoft.com/office/drawing/2014/main" id="{4670F6F9-D1EB-B1F3-2334-C893F2E3DE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024" y="3495699"/>
                <a:ext cx="1792157" cy="307777"/>
              </a:xfrm>
              <a:prstGeom prst="rect">
                <a:avLst/>
              </a:prstGeom>
              <a:blipFill>
                <a:blip r:embed="rId4"/>
                <a:stretch>
                  <a:fillRect l="-9155" t="-28000" r="-7746" b="-48000"/>
                </a:stretch>
              </a:blipFill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kstiruutu 14">
            <a:extLst>
              <a:ext uri="{FF2B5EF4-FFF2-40B4-BE49-F238E27FC236}">
                <a16:creationId xmlns:a16="http://schemas.microsoft.com/office/drawing/2014/main" id="{AE9D709F-EA9D-C8E9-AE37-55AE13B8CC1F}"/>
              </a:ext>
            </a:extLst>
          </p:cNvPr>
          <p:cNvSpPr txBox="1"/>
          <p:nvPr/>
        </p:nvSpPr>
        <p:spPr>
          <a:xfrm>
            <a:off x="3456022" y="4584455"/>
            <a:ext cx="1662315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 dirty="0"/>
              <a:t>Partial solar eclipse in 2015</a:t>
            </a:r>
          </a:p>
        </p:txBody>
      </p:sp>
    </p:spTree>
    <p:extLst>
      <p:ext uri="{BB962C8B-B14F-4D97-AF65-F5344CB8AC3E}">
        <p14:creationId xmlns:p14="http://schemas.microsoft.com/office/powerpoint/2010/main" val="28023519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DA5699F-8336-59BC-24FC-E25194B0409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Defining solar brightness temperature at 8 mm using lunar observations</a:t>
            </a:r>
            <a:endParaRPr lang="fi-FI" dirty="0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6B098A4-4B4A-BC51-E4F1-ABCD261F41D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DEAF07-8601-BE42-9766-D9ABBEAC5EEF}" type="datetime1">
              <a:rPr lang="fi-FI" altLang="fi-FI" smtClean="0"/>
              <a:pPr/>
              <a:t>10.6.2022</a:t>
            </a:fld>
            <a:endParaRPr lang="fi-FI" alt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0ABAE9C5-134C-BA61-8DAA-982DBE4846F6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A7A690-0649-9B4D-B493-6BBFFF99BF4E}" type="slidenum">
              <a:rPr lang="fi-FI" altLang="fi-FI" smtClean="0"/>
              <a:pPr/>
              <a:t>14</a:t>
            </a:fld>
            <a:endParaRPr lang="fi-FI" altLang="fi-FI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127B4EFF-DFDC-DDB9-1E84-EB4661F410A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129" r="1616"/>
          <a:stretch/>
        </p:blipFill>
        <p:spPr>
          <a:xfrm>
            <a:off x="492130" y="1705371"/>
            <a:ext cx="4234041" cy="2702541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BB83F23C-D3FB-939C-EA8B-57239A2539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956" r="5965"/>
          <a:stretch/>
        </p:blipFill>
        <p:spPr>
          <a:xfrm>
            <a:off x="4535754" y="2028999"/>
            <a:ext cx="4197795" cy="1657001"/>
          </a:xfrm>
          <a:prstGeom prst="rect">
            <a:avLst/>
          </a:prstGeo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2479DB30-4886-2242-BCFE-5CA663AB85A5}"/>
              </a:ext>
            </a:extLst>
          </p:cNvPr>
          <p:cNvSpPr txBox="1"/>
          <p:nvPr/>
        </p:nvSpPr>
        <p:spPr>
          <a:xfrm>
            <a:off x="611560" y="4513684"/>
            <a:ext cx="1829027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 b="1" dirty="0" err="1"/>
              <a:t>Kallunki</a:t>
            </a:r>
            <a:r>
              <a:rPr lang="en-GB" sz="1000" b="1" dirty="0"/>
              <a:t> and </a:t>
            </a:r>
            <a:r>
              <a:rPr lang="en-GB" sz="1000" b="1" dirty="0" err="1"/>
              <a:t>Tornikoski</a:t>
            </a:r>
            <a:r>
              <a:rPr lang="en-GB" sz="1000" b="1" dirty="0"/>
              <a:t>, 2018.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kstiruutu 8">
                <a:extLst>
                  <a:ext uri="{FF2B5EF4-FFF2-40B4-BE49-F238E27FC236}">
                    <a16:creationId xmlns:a16="http://schemas.microsoft.com/office/drawing/2014/main" id="{7F9B4609-AF70-388E-C578-9435D44D9E43}"/>
                  </a:ext>
                </a:extLst>
              </p:cNvPr>
              <p:cNvSpPr txBox="1"/>
              <p:nvPr/>
            </p:nvSpPr>
            <p:spPr>
              <a:xfrm>
                <a:off x="5947321" y="3959320"/>
                <a:ext cx="1574149" cy="307777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fi-FI" sz="2000" b="1" dirty="0">
                    <a:solidFill>
                      <a:srgbClr val="FF0000"/>
                    </a:solidFill>
                  </a:rPr>
                  <a:t>8100 </a:t>
                </a:r>
                <a14:m>
                  <m:oMath xmlns:m="http://schemas.openxmlformats.org/officeDocument/2006/math">
                    <m:r>
                      <a:rPr lang="fi-FI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 </m:t>
                    </m:r>
                  </m:oMath>
                </a14:m>
                <a:r>
                  <a:rPr lang="fi-FI" sz="2000" b="1" dirty="0">
                    <a:solidFill>
                      <a:srgbClr val="FF0000"/>
                    </a:solidFill>
                  </a:rPr>
                  <a:t>300 K</a:t>
                </a:r>
              </a:p>
            </p:txBody>
          </p:sp>
        </mc:Choice>
        <mc:Fallback xmlns="">
          <p:sp>
            <p:nvSpPr>
              <p:cNvPr id="9" name="Tekstiruutu 8">
                <a:extLst>
                  <a:ext uri="{FF2B5EF4-FFF2-40B4-BE49-F238E27FC236}">
                    <a16:creationId xmlns:a16="http://schemas.microsoft.com/office/drawing/2014/main" id="{7F9B4609-AF70-388E-C578-9435D44D9E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47321" y="3959320"/>
                <a:ext cx="1574149" cy="307777"/>
              </a:xfrm>
              <a:prstGeom prst="rect">
                <a:avLst/>
              </a:prstGeom>
              <a:blipFill>
                <a:blip r:embed="rId4"/>
                <a:stretch>
                  <a:fillRect l="-9600" t="-23077" r="-8800" b="-42308"/>
                </a:stretch>
              </a:blipFill>
              <a:ln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fi-FI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67168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55F6E-5460-146A-7181-8C6034F24D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950"/>
          </a:xfrm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US" altLang="fi-FI" dirty="0">
                <a:ea typeface="ＭＳ Ｐゴシック" panose="020B0600070205080204" pitchFamily="34" charset="-128"/>
              </a:rPr>
              <a:t>A brief historical revision </a:t>
            </a:r>
            <a:r>
              <a:rPr lang="mr-IN" altLang="fi-FI" dirty="0">
                <a:ea typeface="ＭＳ Ｐゴシック" panose="020B0600070205080204" pitchFamily="34" charset="-128"/>
              </a:rPr>
              <a:t>–</a:t>
            </a:r>
            <a:r>
              <a:rPr lang="en-US" altLang="fi-FI" dirty="0">
                <a:ea typeface="ＭＳ Ｐゴシック" panose="020B0600070205080204" pitchFamily="34" charset="-128"/>
              </a:rPr>
              <a:t> research themes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26127F-132D-69B6-4308-161638EBF697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313" y="1262062"/>
            <a:ext cx="8207375" cy="3539653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fi-FI" sz="1200" dirty="0">
                <a:ea typeface="ＭＳ Ｐゴシック" panose="020B0600070205080204" pitchFamily="34" charset="-128"/>
              </a:rPr>
              <a:t>1980-1990</a:t>
            </a:r>
          </a:p>
          <a:p>
            <a:pPr marL="579438" lvl="1" indent="-342900">
              <a:buFont typeface="Arial" panose="020B0604020202020204" pitchFamily="34" charset="0"/>
              <a:buChar char="•"/>
            </a:pPr>
            <a:r>
              <a:rPr lang="en-US" altLang="fi-FI" sz="1200" dirty="0">
                <a:latin typeface="Georgia" panose="02040502050405020303" pitchFamily="18" charset="0"/>
              </a:rPr>
              <a:t>Event basis analysis</a:t>
            </a:r>
          </a:p>
          <a:p>
            <a:pPr marL="579438" lvl="1" indent="-342900">
              <a:buFont typeface="Arial" panose="020B0604020202020204" pitchFamily="34" charset="0"/>
              <a:buChar char="•"/>
            </a:pPr>
            <a:r>
              <a:rPr lang="en-US" altLang="fi-FI" sz="1200" dirty="0">
                <a:latin typeface="Georgia" panose="02040502050405020303" pitchFamily="18" charset="0"/>
              </a:rPr>
              <a:t>Oscillations and pulsations, e.g. 160-min oscillations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fi-FI" sz="1200" dirty="0">
                <a:ea typeface="ＭＳ Ｐゴシック" panose="020B0600070205080204" pitchFamily="34" charset="-128"/>
              </a:rPr>
              <a:t>1990-2000</a:t>
            </a:r>
          </a:p>
          <a:p>
            <a:pPr marL="579438" lvl="1" indent="-342900">
              <a:buFont typeface="Arial" panose="020B0604020202020204" pitchFamily="34" charset="0"/>
              <a:buChar char="•"/>
            </a:pPr>
            <a:r>
              <a:rPr lang="en-US" altLang="fi-FI" sz="1200" dirty="0">
                <a:latin typeface="Georgia" panose="02040502050405020303" pitchFamily="18" charset="0"/>
              </a:rPr>
              <a:t>Polar features (</a:t>
            </a:r>
            <a:r>
              <a:rPr lang="en-US" altLang="fi-FI" sz="1200" dirty="0" err="1">
                <a:latin typeface="Georgia" panose="02040502050405020303" pitchFamily="18" charset="0"/>
              </a:rPr>
              <a:t>brightenings</a:t>
            </a:r>
            <a:r>
              <a:rPr lang="en-US" altLang="fi-FI" sz="1200" dirty="0">
                <a:latin typeface="Georgia" panose="02040502050405020303" pitchFamily="18" charset="0"/>
              </a:rPr>
              <a:t>) at radio wavelengths</a:t>
            </a:r>
          </a:p>
          <a:p>
            <a:pPr marL="579438" lvl="1" indent="-342900">
              <a:buFont typeface="Arial" panose="020B0604020202020204" pitchFamily="34" charset="0"/>
              <a:buChar char="•"/>
            </a:pPr>
            <a:r>
              <a:rPr lang="en-US" altLang="fi-FI" sz="1200" dirty="0">
                <a:latin typeface="Georgia" panose="02040502050405020303" pitchFamily="18" charset="0"/>
              </a:rPr>
              <a:t>Differential rotation (high and low temperature regions)</a:t>
            </a:r>
          </a:p>
          <a:p>
            <a:pPr marL="579438" lvl="1" indent="-342900">
              <a:buFont typeface="Arial" panose="020B0604020202020204" pitchFamily="34" charset="0"/>
              <a:buChar char="•"/>
            </a:pPr>
            <a:r>
              <a:rPr lang="en-US" altLang="fi-FI" sz="1200" dirty="0">
                <a:latin typeface="Georgia" panose="02040502050405020303" pitchFamily="18" charset="0"/>
              </a:rPr>
              <a:t>Multi-frequency (radio vs. x-ray etc.) flare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fi-FI" sz="1200" dirty="0">
                <a:ea typeface="ＭＳ Ｐゴシック" panose="020B0600070205080204" pitchFamily="34" charset="-128"/>
              </a:rPr>
              <a:t>2000 </a:t>
            </a:r>
            <a:r>
              <a:rPr lang="en-US" altLang="fi-FI" sz="1200" dirty="0">
                <a:ea typeface="ＭＳ Ｐゴシック" panose="020B0600070205080204" pitchFamily="34" charset="-128"/>
                <a:sym typeface="Wingdings" pitchFamily="2" charset="2"/>
              </a:rPr>
              <a:t></a:t>
            </a:r>
          </a:p>
          <a:p>
            <a:pPr marL="579438" lvl="1" indent="-342900">
              <a:buFont typeface="Arial" panose="020B0604020202020204" pitchFamily="34" charset="0"/>
              <a:buChar char="•"/>
            </a:pPr>
            <a:r>
              <a:rPr lang="en-US" altLang="fi-FI" sz="1200" dirty="0">
                <a:latin typeface="Georgia" panose="02040502050405020303" pitchFamily="18" charset="0"/>
                <a:sym typeface="Wingdings" pitchFamily="2" charset="2"/>
              </a:rPr>
              <a:t>Cyclicity studies</a:t>
            </a:r>
          </a:p>
          <a:p>
            <a:pPr marL="579438" lvl="1" indent="-342900">
              <a:buFont typeface="Arial" panose="020B0604020202020204" pitchFamily="34" charset="0"/>
              <a:buChar char="•"/>
            </a:pPr>
            <a:r>
              <a:rPr lang="en-US" altLang="fi-FI" sz="1200" dirty="0">
                <a:latin typeface="Georgia" panose="02040502050405020303" pitchFamily="18" charset="0"/>
                <a:sym typeface="Wingdings" pitchFamily="2" charset="2"/>
              </a:rPr>
              <a:t>Multi-(radio)frequency analysis</a:t>
            </a:r>
          </a:p>
          <a:p>
            <a:pPr marL="579438" lvl="1" indent="-342900">
              <a:buFont typeface="Arial" panose="020B0604020202020204" pitchFamily="34" charset="0"/>
              <a:buChar char="•"/>
            </a:pPr>
            <a:r>
              <a:rPr lang="en-US" altLang="fi-FI" sz="1200" dirty="0">
                <a:latin typeface="Georgia" panose="02040502050405020303" pitchFamily="18" charset="0"/>
              </a:rPr>
              <a:t>Technical upgrades - adding new observation bands (&lt; 1 GHz </a:t>
            </a:r>
            <a:r>
              <a:rPr lang="mr-IN" altLang="fi-FI" sz="1200" dirty="0">
                <a:latin typeface="Georgia" panose="02040502050405020303" pitchFamily="18" charset="0"/>
              </a:rPr>
              <a:t>–</a:t>
            </a:r>
            <a:r>
              <a:rPr lang="en-US" altLang="fi-FI" sz="1200" dirty="0">
                <a:latin typeface="Georgia" panose="02040502050405020303" pitchFamily="18" charset="0"/>
              </a:rPr>
              <a:t> dynamic spectra, 11.2 GHz </a:t>
            </a:r>
            <a:r>
              <a:rPr lang="mr-IN" altLang="fi-FI" sz="1200" dirty="0">
                <a:latin typeface="Georgia" panose="02040502050405020303" pitchFamily="18" charset="0"/>
              </a:rPr>
              <a:t>–</a:t>
            </a:r>
            <a:r>
              <a:rPr lang="en-US" altLang="fi-FI" sz="1200" dirty="0">
                <a:latin typeface="Georgia" panose="02040502050405020303" pitchFamily="18" charset="0"/>
              </a:rPr>
              <a:t> total intensity)</a:t>
            </a:r>
          </a:p>
          <a:p>
            <a:pPr marL="579438" lvl="1" indent="-342900">
              <a:buFont typeface="Arial" panose="020B0604020202020204" pitchFamily="34" charset="0"/>
              <a:buChar char="•"/>
            </a:pPr>
            <a:r>
              <a:rPr lang="en-US" altLang="fi-FI" sz="1200" dirty="0">
                <a:latin typeface="Georgia" panose="02040502050405020303" pitchFamily="18" charset="0"/>
              </a:rPr>
              <a:t>Calibration</a:t>
            </a:r>
          </a:p>
          <a:p>
            <a:pPr marL="579438" lvl="1" indent="-342900">
              <a:buFont typeface="Arial" panose="020B0604020202020204" pitchFamily="34" charset="0"/>
              <a:buChar char="•"/>
            </a:pPr>
            <a:r>
              <a:rPr lang="en-US" altLang="fi-FI" sz="1200" dirty="0">
                <a:latin typeface="Georgia" panose="02040502050405020303" pitchFamily="18" charset="0"/>
              </a:rPr>
              <a:t>Event basis analysis</a:t>
            </a:r>
          </a:p>
          <a:p>
            <a:pPr marL="579438" lvl="1" indent="-342900">
              <a:buFont typeface="Arial" panose="020B0604020202020204" pitchFamily="34" charset="0"/>
              <a:buChar char="•"/>
            </a:pPr>
            <a:r>
              <a:rPr lang="en-US" altLang="fi-FI" sz="1200" dirty="0">
                <a:latin typeface="Georgia" panose="02040502050405020303" pitchFamily="18" charset="0"/>
              </a:rPr>
              <a:t>Polarization properties</a:t>
            </a:r>
          </a:p>
          <a:p>
            <a:pPr marL="579438" lvl="1" indent="-342900">
              <a:buFont typeface="Arial" panose="020B0604020202020204" pitchFamily="34" charset="0"/>
              <a:buChar char="•"/>
            </a:pPr>
            <a:r>
              <a:rPr lang="en-US" altLang="fi-FI" sz="1200" dirty="0">
                <a:latin typeface="Georgia" panose="02040502050405020303" pitchFamily="18" charset="0"/>
              </a:rPr>
              <a:t>Quiet Sun features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9362C4-7D5C-B240-DCD7-E84A09853008}"/>
              </a:ext>
            </a:extLst>
          </p:cNvPr>
          <p:cNvSpPr>
            <a:spLocks noGrp="1"/>
          </p:cNvSpPr>
          <p:nvPr>
            <p:ph type="dt" sz="quarter" idx="1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974BB0B-8733-C043-9CAE-16C386317B1D}" type="datetime1">
              <a:rPr lang="fi-FI" altLang="fi-FI" sz="900">
                <a:solidFill>
                  <a:srgbClr val="898989"/>
                </a:solidFill>
              </a:rPr>
              <a:pPr eaLnBrk="1" hangingPunct="1"/>
              <a:t>10.6.2022</a:t>
            </a:fld>
            <a:endParaRPr lang="fi-FI" altLang="fi-FI" sz="900">
              <a:solidFill>
                <a:srgbClr val="898989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414DD1-32CC-E358-25C7-A7036081D0C5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2162302-FC7B-FC40-8688-60CC7739A004}" type="slidenum">
              <a:rPr lang="fi-FI" altLang="fi-FI" sz="900">
                <a:solidFill>
                  <a:srgbClr val="898989"/>
                </a:solidFill>
              </a:rPr>
              <a:pPr eaLnBrk="1" hangingPunct="1"/>
              <a:t>15</a:t>
            </a:fld>
            <a:endParaRPr lang="fi-FI" altLang="fi-FI" sz="9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81D11C-DCF7-395D-B76C-E49CED8C18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950"/>
          </a:xfrm>
        </p:spPr>
        <p:txBody>
          <a:bodyPr/>
          <a:lstStyle/>
          <a:p>
            <a:pPr>
              <a:defRPr/>
            </a:pPr>
            <a:r>
              <a:rPr lang="en-US" dirty="0"/>
              <a:t>Solar </a:t>
            </a:r>
            <a:r>
              <a:rPr lang="en-US" dirty="0" err="1"/>
              <a:t>cyclicity</a:t>
            </a:r>
            <a:r>
              <a:rPr lang="en-US" dirty="0"/>
              <a:t> study on the basis of the radio </a:t>
            </a:r>
            <a:r>
              <a:rPr lang="en-US" dirty="0" err="1"/>
              <a:t>brightenings</a:t>
            </a:r>
            <a:endParaRPr lang="en-US" dirty="0"/>
          </a:p>
        </p:txBody>
      </p:sp>
      <p:pic>
        <p:nvPicPr>
          <p:cNvPr id="17410" name="Content Placeholder 5">
            <a:extLst>
              <a:ext uri="{FF2B5EF4-FFF2-40B4-BE49-F238E27FC236}">
                <a16:creationId xmlns:a16="http://schemas.microsoft.com/office/drawing/2014/main" id="{75584FE5-F9DF-1444-DEAE-F93751366EC0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6" r="7140"/>
          <a:stretch>
            <a:fillRect/>
          </a:stretch>
        </p:blipFill>
        <p:spPr bwMode="auto">
          <a:xfrm>
            <a:off x="395288" y="1262063"/>
            <a:ext cx="5710237" cy="3035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CDA095-79D9-512D-BF54-C5CC9059BF94}"/>
              </a:ext>
            </a:extLst>
          </p:cNvPr>
          <p:cNvSpPr>
            <a:spLocks noGrp="1"/>
          </p:cNvSpPr>
          <p:nvPr>
            <p:ph type="dt" sz="quarter" idx="1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4C6321F-BA02-F441-9591-65F8D0EC5DB8}" type="datetime1">
              <a:rPr lang="fi-FI" altLang="fi-FI" sz="900">
                <a:solidFill>
                  <a:srgbClr val="898989"/>
                </a:solidFill>
              </a:rPr>
              <a:pPr eaLnBrk="1" hangingPunct="1"/>
              <a:t>10.6.2022</a:t>
            </a:fld>
            <a:endParaRPr lang="fi-FI" altLang="fi-FI" sz="900">
              <a:solidFill>
                <a:srgbClr val="898989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82A6CB-427B-2804-CF93-852686629EE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182A7362-5F9A-494A-9750-6AAB5D818EFD}" type="slidenum">
              <a:rPr lang="fi-FI" altLang="fi-FI" sz="900">
                <a:solidFill>
                  <a:srgbClr val="898989"/>
                </a:solidFill>
              </a:rPr>
              <a:pPr eaLnBrk="1" hangingPunct="1"/>
              <a:t>16</a:t>
            </a:fld>
            <a:endParaRPr lang="fi-FI" altLang="fi-FI" sz="900">
              <a:solidFill>
                <a:srgbClr val="89898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3BC04A-1BB8-E89A-358B-A2769163AE87}"/>
              </a:ext>
            </a:extLst>
          </p:cNvPr>
          <p:cNvSpPr txBox="1"/>
          <p:nvPr/>
        </p:nvSpPr>
        <p:spPr>
          <a:xfrm>
            <a:off x="6227763" y="1417638"/>
            <a:ext cx="2736850" cy="646331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marL="171450" indent="-171450">
              <a:buFontTx/>
              <a:buChar char="-"/>
              <a:defRPr/>
            </a:pPr>
            <a:r>
              <a:rPr lang="en-US" sz="1400" b="1" dirty="0">
                <a:latin typeface="Arial" charset="0"/>
                <a:ea typeface="ＭＳ Ｐゴシック" charset="0"/>
                <a:cs typeface="ＭＳ Ｐゴシック" charset="0"/>
              </a:rPr>
              <a:t>Radio butterfly diagram</a:t>
            </a:r>
          </a:p>
          <a:p>
            <a:pPr lvl="1">
              <a:defRPr/>
            </a:pPr>
            <a:r>
              <a:rPr lang="en-US" sz="1400" b="1" dirty="0">
                <a:latin typeface="Arial" charset="0"/>
                <a:ea typeface="ＭＳ Ｐゴシック" charset="0"/>
                <a:cs typeface="ＭＳ Ｐゴシック" charset="0"/>
              </a:rPr>
              <a:t>- Solar Cycle 24</a:t>
            </a:r>
          </a:p>
          <a:p>
            <a:pPr>
              <a:defRPr/>
            </a:pPr>
            <a:endParaRPr lang="en-US" sz="14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14" name="TextBox 7">
            <a:extLst>
              <a:ext uri="{FF2B5EF4-FFF2-40B4-BE49-F238E27FC236}">
                <a16:creationId xmlns:a16="http://schemas.microsoft.com/office/drawing/2014/main" id="{D82AFB4B-AC90-28B7-BEE5-4FA2028642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4213" y="4297363"/>
            <a:ext cx="1376362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i-FI" sz="1200" b="1"/>
              <a:t>Kallunki et al. 2018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AF17B7BE-9D6F-EC48-FE4E-89D3714BB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650" y="857250"/>
            <a:ext cx="7124700" cy="4000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E3CBED-8F15-1EF2-6153-FD2F70A2D7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50" y="265113"/>
            <a:ext cx="8212138" cy="996950"/>
          </a:xfrm>
        </p:spPr>
        <p:txBody>
          <a:bodyPr/>
          <a:lstStyle/>
          <a:p>
            <a:pPr>
              <a:defRPr/>
            </a:pPr>
            <a:r>
              <a:rPr lang="en-US" dirty="0"/>
              <a:t>Eruptive solar prominence at 37 GHz</a:t>
            </a:r>
          </a:p>
        </p:txBody>
      </p:sp>
      <p:pic>
        <p:nvPicPr>
          <p:cNvPr id="18434" name="Content Placeholder 8">
            <a:extLst>
              <a:ext uri="{FF2B5EF4-FFF2-40B4-BE49-F238E27FC236}">
                <a16:creationId xmlns:a16="http://schemas.microsoft.com/office/drawing/2014/main" id="{8698AED1-A913-D99A-6F64-8347D78791A3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609"/>
          <a:stretch>
            <a:fillRect/>
          </a:stretch>
        </p:blipFill>
        <p:spPr bwMode="auto">
          <a:xfrm>
            <a:off x="4548188" y="1704975"/>
            <a:ext cx="4522787" cy="23050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579931-DC15-97CF-DF08-0E5A0E105676}"/>
              </a:ext>
            </a:extLst>
          </p:cNvPr>
          <p:cNvSpPr>
            <a:spLocks noGrp="1"/>
          </p:cNvSpPr>
          <p:nvPr>
            <p:ph type="dt" sz="quarter" idx="19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1DEBE4E-6319-1649-989B-C04BB1A9903F}" type="datetime1">
              <a:rPr lang="fi-FI" altLang="fi-FI" sz="900">
                <a:solidFill>
                  <a:srgbClr val="898989"/>
                </a:solidFill>
              </a:rPr>
              <a:pPr eaLnBrk="1" hangingPunct="1"/>
              <a:t>10.6.2022</a:t>
            </a:fld>
            <a:endParaRPr lang="fi-FI" altLang="fi-FI" sz="900">
              <a:solidFill>
                <a:srgbClr val="898989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074DD95-3112-B265-6131-939380A63DB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F6CF8B1-C4C5-664F-8BB2-C762D2A35782}" type="slidenum">
              <a:rPr lang="fi-FI" altLang="fi-FI" sz="900">
                <a:solidFill>
                  <a:srgbClr val="898989"/>
                </a:solidFill>
              </a:rPr>
              <a:pPr eaLnBrk="1" hangingPunct="1"/>
              <a:t>17</a:t>
            </a:fld>
            <a:endParaRPr lang="fi-FI" altLang="fi-FI" sz="900">
              <a:solidFill>
                <a:srgbClr val="898989"/>
              </a:solidFill>
            </a:endParaRPr>
          </a:p>
        </p:txBody>
      </p:sp>
      <p:sp>
        <p:nvSpPr>
          <p:cNvPr id="18437" name="TextBox 7">
            <a:extLst>
              <a:ext uri="{FF2B5EF4-FFF2-40B4-BE49-F238E27FC236}">
                <a16:creationId xmlns:a16="http://schemas.microsoft.com/office/drawing/2014/main" id="{4FB29625-5FD8-3665-9CDE-C74FD42138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3438" y="4327525"/>
            <a:ext cx="2154244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i-FI" sz="1200" b="1" dirty="0" err="1"/>
              <a:t>Kallunki</a:t>
            </a:r>
            <a:r>
              <a:rPr lang="en-US" altLang="fi-FI" sz="1200" b="1" dirty="0"/>
              <a:t> and </a:t>
            </a:r>
            <a:r>
              <a:rPr lang="en-US" altLang="fi-FI" sz="1200" b="1" dirty="0" err="1"/>
              <a:t>Tornikoski</a:t>
            </a:r>
            <a:r>
              <a:rPr lang="en-US" altLang="fi-FI" sz="1200" b="1" dirty="0"/>
              <a:t>, 2017</a:t>
            </a:r>
          </a:p>
        </p:txBody>
      </p:sp>
      <p:sp>
        <p:nvSpPr>
          <p:cNvPr id="18438" name="TextBox 7">
            <a:extLst>
              <a:ext uri="{FF2B5EF4-FFF2-40B4-BE49-F238E27FC236}">
                <a16:creationId xmlns:a16="http://schemas.microsoft.com/office/drawing/2014/main" id="{77F28821-F38A-616F-A118-E2C58A3AC1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1900" y="1344613"/>
            <a:ext cx="334645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i-FI" sz="1600" b="1"/>
              <a:t>27</a:t>
            </a:r>
            <a:r>
              <a:rPr lang="en-US" altLang="fi-FI" sz="1600" b="1" baseline="30000"/>
              <a:t>th</a:t>
            </a:r>
            <a:r>
              <a:rPr lang="en-US" altLang="fi-FI" sz="1600" b="1"/>
              <a:t> June 2012 </a:t>
            </a:r>
            <a:r>
              <a:rPr lang="mr-IN" altLang="fi-FI" sz="1600" b="1"/>
              <a:t>–</a:t>
            </a:r>
            <a:r>
              <a:rPr lang="en-US" altLang="fi-FI" sz="1600" b="1"/>
              <a:t> radio prominence</a:t>
            </a:r>
          </a:p>
        </p:txBody>
      </p:sp>
      <p:sp>
        <p:nvSpPr>
          <p:cNvPr id="18439" name="TextBox 2">
            <a:extLst>
              <a:ext uri="{FF2B5EF4-FFF2-40B4-BE49-F238E27FC236}">
                <a16:creationId xmlns:a16="http://schemas.microsoft.com/office/drawing/2014/main" id="{69927E73-0634-42BF-7FDF-8D26BA8682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6463" y="3994150"/>
            <a:ext cx="4044950" cy="15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i-FI" sz="1000" b="1"/>
              <a:t>37 GHz vs. AIA 304 Å  (both from transition region/chromosphere)</a:t>
            </a:r>
          </a:p>
        </p:txBody>
      </p:sp>
      <p:pic>
        <p:nvPicPr>
          <p:cNvPr id="11" name="Content Placeholder 9">
            <a:extLst>
              <a:ext uri="{FF2B5EF4-FFF2-40B4-BE49-F238E27FC236}">
                <a16:creationId xmlns:a16="http://schemas.microsoft.com/office/drawing/2014/main" id="{EB710D30-E904-61E2-BE3E-04D2C04B7C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18" y="1451876"/>
            <a:ext cx="3863877" cy="29679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4993686-A5F0-9017-9487-2778CADCC1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Polarization properties of RB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C9631734-AC02-AEE1-163E-3C8344E81789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99502" y="913284"/>
            <a:ext cx="3044802" cy="3335337"/>
          </a:xfrm>
          <a:prstGeom prst="rect">
            <a:avLst/>
          </a:prstGeom>
        </p:spPr>
      </p:pic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B97B9628-4198-24AE-5EE4-454EEAD24E14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4011932" y="913284"/>
            <a:ext cx="3125420" cy="3335337"/>
          </a:xfrm>
          <a:prstGeom prst="rect">
            <a:avLst/>
          </a:prstGeo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391C860-6DB0-9673-7E0C-BE1BE55782A4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FB3DA06-238C-EA4F-A91A-EC207190AEF8}" type="datetime1">
              <a:rPr lang="en-GB" altLang="fi-FI" smtClean="0"/>
              <a:pPr/>
              <a:t>10/06/2022</a:t>
            </a:fld>
            <a:endParaRPr lang="en-GB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4C952D8C-235E-3FF2-8F27-CEB944BCB2B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4875336-5882-844D-9DAA-5E91A090A799}" type="slidenum">
              <a:rPr lang="en-GB" altLang="fi-FI" smtClean="0"/>
              <a:pPr/>
              <a:t>18</a:t>
            </a:fld>
            <a:endParaRPr lang="en-GB" alt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E7AD642D-E172-0E56-7009-2CF2B7F2B0F6}"/>
              </a:ext>
            </a:extLst>
          </p:cNvPr>
          <p:cNvSpPr txBox="1"/>
          <p:nvPr/>
        </p:nvSpPr>
        <p:spPr>
          <a:xfrm>
            <a:off x="7008839" y="1175192"/>
            <a:ext cx="1734477" cy="184665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/>
              <a:t>Not a standard observing system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/>
              <a:t>VLBI receiver is in use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/>
              <a:t>Observations can be made on time of VLBI sessions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b="1" dirty="0"/>
              <a:t>Major research topic in the future (new receiver)</a:t>
            </a: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id="{466817B1-EC0B-8E6B-1CC3-60C85559C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3608" y="4441676"/>
            <a:ext cx="137698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i-FI" sz="1200" b="1" dirty="0" err="1"/>
              <a:t>Kallunki</a:t>
            </a:r>
            <a:r>
              <a:rPr lang="en-US" altLang="fi-FI" sz="1200" b="1" dirty="0"/>
              <a:t> et al. 2020</a:t>
            </a:r>
          </a:p>
        </p:txBody>
      </p:sp>
    </p:spTree>
    <p:extLst>
      <p:ext uri="{BB962C8B-B14F-4D97-AF65-F5344CB8AC3E}">
        <p14:creationId xmlns:p14="http://schemas.microsoft.com/office/powerpoint/2010/main" val="22046156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1B2672-AF9B-D5F4-D946-BE9C3A5A4F8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Quiet Sun features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8749856-76DB-5486-C5BE-0F915E476C7C}"/>
              </a:ext>
            </a:extLst>
          </p:cNvPr>
          <p:cNvSpPr>
            <a:spLocks noGrp="1"/>
          </p:cNvSpPr>
          <p:nvPr>
            <p:ph sz="quarter" idx="18"/>
          </p:nvPr>
        </p:nvSpPr>
        <p:spPr>
          <a:xfrm>
            <a:off x="4520487" y="894121"/>
            <a:ext cx="3988079" cy="33360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Rising flux tubes (from </a:t>
            </a:r>
            <a:r>
              <a:rPr lang="en-GB" dirty="0" err="1"/>
              <a:t>e,g</a:t>
            </a:r>
            <a:r>
              <a:rPr lang="en-GB" dirty="0"/>
              <a:t>, coronal holes), which are getting hotter in the high atmospheric layers are seen as RB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Polar faculae, small magnetic bright points,… and sum of these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AE8F471-FA03-B29B-D65A-4FAF55E66B2C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FB3DA06-238C-EA4F-A91A-EC207190AEF8}" type="datetime1">
              <a:rPr lang="en-GB" altLang="fi-FI" smtClean="0"/>
              <a:pPr/>
              <a:t>10/06/2022</a:t>
            </a:fld>
            <a:endParaRPr lang="en-GB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B5AD0F4-D08E-6560-1BAC-D3E6DF3FCAB3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4875336-5882-844D-9DAA-5E91A090A799}" type="slidenum">
              <a:rPr lang="en-GB" altLang="fi-FI" smtClean="0"/>
              <a:pPr/>
              <a:t>19</a:t>
            </a:fld>
            <a:endParaRPr lang="en-GB" alt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AD06C325-EFF2-3E67-88CF-3DBD94E245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697260"/>
            <a:ext cx="3022600" cy="41529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2047C74-3C96-1F10-3167-BFABA6020C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0601" y="4597694"/>
            <a:ext cx="2917273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i-FI" sz="1200" b="1" dirty="0" err="1"/>
              <a:t>Kallunki</a:t>
            </a:r>
            <a:r>
              <a:rPr lang="en-US" altLang="fi-FI" sz="1200" b="1" dirty="0"/>
              <a:t>, </a:t>
            </a:r>
            <a:r>
              <a:rPr lang="en-US" altLang="fi-FI" sz="1200" b="1" dirty="0" err="1"/>
              <a:t>Tornikoski</a:t>
            </a:r>
            <a:r>
              <a:rPr lang="en-US" altLang="fi-FI" sz="1200" b="1" dirty="0"/>
              <a:t> and Björklund 2020</a:t>
            </a:r>
          </a:p>
        </p:txBody>
      </p:sp>
      <p:cxnSp>
        <p:nvCxnSpPr>
          <p:cNvPr id="10" name="Suora nuoliyhdysviiva 9">
            <a:extLst>
              <a:ext uri="{FF2B5EF4-FFF2-40B4-BE49-F238E27FC236}">
                <a16:creationId xmlns:a16="http://schemas.microsoft.com/office/drawing/2014/main" id="{92F78C5C-DC64-3010-51EF-C841034F33AC}"/>
              </a:ext>
            </a:extLst>
          </p:cNvPr>
          <p:cNvCxnSpPr>
            <a:cxnSpLocks/>
          </p:cNvCxnSpPr>
          <p:nvPr/>
        </p:nvCxnSpPr>
        <p:spPr>
          <a:xfrm flipH="1" flipV="1">
            <a:off x="2339752" y="3145532"/>
            <a:ext cx="1090368" cy="62900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7">
            <a:extLst>
              <a:ext uri="{FF2B5EF4-FFF2-40B4-BE49-F238E27FC236}">
                <a16:creationId xmlns:a16="http://schemas.microsoft.com/office/drawing/2014/main" id="{E7A358F4-9F37-2DB7-8958-DC1992830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63888" y="3682207"/>
            <a:ext cx="942566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i-FI" sz="1200" b="1" dirty="0"/>
              <a:t>Coronal hole</a:t>
            </a:r>
          </a:p>
        </p:txBody>
      </p:sp>
      <p:cxnSp>
        <p:nvCxnSpPr>
          <p:cNvPr id="13" name="Suora nuoliyhdysviiva 12">
            <a:extLst>
              <a:ext uri="{FF2B5EF4-FFF2-40B4-BE49-F238E27FC236}">
                <a16:creationId xmlns:a16="http://schemas.microsoft.com/office/drawing/2014/main" id="{539051D2-8972-35A9-88F4-1F303113D284}"/>
              </a:ext>
            </a:extLst>
          </p:cNvPr>
          <p:cNvCxnSpPr>
            <a:cxnSpLocks/>
          </p:cNvCxnSpPr>
          <p:nvPr/>
        </p:nvCxnSpPr>
        <p:spPr>
          <a:xfrm flipH="1" flipV="1">
            <a:off x="1848738" y="1000093"/>
            <a:ext cx="1581382" cy="2001423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7">
            <a:extLst>
              <a:ext uri="{FF2B5EF4-FFF2-40B4-BE49-F238E27FC236}">
                <a16:creationId xmlns:a16="http://schemas.microsoft.com/office/drawing/2014/main" id="{CB7284C7-1B4D-B346-20B3-0E03A3FF8D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7196" y="2909183"/>
            <a:ext cx="66248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i-FI" sz="1200" b="1" dirty="0"/>
              <a:t>Weak RB</a:t>
            </a:r>
          </a:p>
        </p:txBody>
      </p:sp>
    </p:spTree>
    <p:extLst>
      <p:ext uri="{BB962C8B-B14F-4D97-AF65-F5344CB8AC3E}">
        <p14:creationId xmlns:p14="http://schemas.microsoft.com/office/powerpoint/2010/main" val="41304993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F6AB5D7C-B760-2B20-A5C7-749A9B9717F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 err="1"/>
              <a:t>Solar</a:t>
            </a:r>
            <a:r>
              <a:rPr lang="fi-FI" dirty="0"/>
              <a:t> radio </a:t>
            </a:r>
            <a:r>
              <a:rPr lang="fi-FI" dirty="0" err="1"/>
              <a:t>map</a:t>
            </a:r>
            <a:r>
              <a:rPr lang="fi-FI" dirty="0"/>
              <a:t> at 37 GHz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010D0D69-F9D4-FEDD-C280-72379175985E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3"/>
          <a:srcRect l="5466" r="5411"/>
          <a:stretch/>
        </p:blipFill>
        <p:spPr>
          <a:xfrm>
            <a:off x="683569" y="1129308"/>
            <a:ext cx="3528392" cy="2966275"/>
          </a:xfrm>
        </p:spPr>
      </p:pic>
      <p:pic>
        <p:nvPicPr>
          <p:cNvPr id="11" name="Kuva 10" descr="Kuva, joka sisältää kohteen musta, valkoinen, muna, tumma&#10;&#10;Kuvaus luotu automaattisesti">
            <a:extLst>
              <a:ext uri="{FF2B5EF4-FFF2-40B4-BE49-F238E27FC236}">
                <a16:creationId xmlns:a16="http://schemas.microsoft.com/office/drawing/2014/main" id="{CDB61667-BBE3-D696-244F-FA245E0892D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/>
          <a:stretch/>
        </p:blipFill>
        <p:spPr>
          <a:xfrm>
            <a:off x="5076056" y="1119526"/>
            <a:ext cx="3391200" cy="2962110"/>
          </a:xfrm>
          <a:prstGeom prst="rect">
            <a:avLst/>
          </a:prstGeom>
        </p:spPr>
      </p:pic>
      <p:sp>
        <p:nvSpPr>
          <p:cNvPr id="12" name="Tekstiruutu 11">
            <a:extLst>
              <a:ext uri="{FF2B5EF4-FFF2-40B4-BE49-F238E27FC236}">
                <a16:creationId xmlns:a16="http://schemas.microsoft.com/office/drawing/2014/main" id="{C751C191-2E32-0EA8-05EE-F737EA50CEC8}"/>
              </a:ext>
            </a:extLst>
          </p:cNvPr>
          <p:cNvSpPr txBox="1"/>
          <p:nvPr/>
        </p:nvSpPr>
        <p:spPr>
          <a:xfrm>
            <a:off x="1046023" y="4225652"/>
            <a:ext cx="317394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 err="1"/>
              <a:t>Solar</a:t>
            </a:r>
            <a:r>
              <a:rPr lang="fi-FI" sz="2000" b="1" dirty="0"/>
              <a:t> radio </a:t>
            </a:r>
            <a:r>
              <a:rPr lang="fi-FI" sz="2000" b="1" dirty="0" err="1"/>
              <a:t>map</a:t>
            </a:r>
            <a:r>
              <a:rPr lang="fi-FI" sz="2000" b="1" dirty="0"/>
              <a:t> at 37 GHz</a:t>
            </a: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C58B56EF-43DE-FDD5-D1D7-B0F5F71395DD}"/>
              </a:ext>
            </a:extLst>
          </p:cNvPr>
          <p:cNvSpPr txBox="1"/>
          <p:nvPr/>
        </p:nvSpPr>
        <p:spPr>
          <a:xfrm>
            <a:off x="4788024" y="4225651"/>
            <a:ext cx="4257576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 err="1"/>
              <a:t>Solar</a:t>
            </a:r>
            <a:r>
              <a:rPr lang="fi-FI" sz="2000" b="1" dirty="0"/>
              <a:t> disk at 6173 Å (</a:t>
            </a:r>
            <a:r>
              <a:rPr lang="fi-FI" sz="2000" b="1" dirty="0" err="1"/>
              <a:t>photosphere</a:t>
            </a:r>
            <a:r>
              <a:rPr lang="fi-FI" sz="2000" b="1" dirty="0"/>
              <a:t>) </a:t>
            </a:r>
          </a:p>
        </p:txBody>
      </p:sp>
      <p:sp>
        <p:nvSpPr>
          <p:cNvPr id="2" name="Ellipsi 1">
            <a:extLst>
              <a:ext uri="{FF2B5EF4-FFF2-40B4-BE49-F238E27FC236}">
                <a16:creationId xmlns:a16="http://schemas.microsoft.com/office/drawing/2014/main" id="{A7C73692-C709-701C-FEA4-CA11D0980624}"/>
              </a:ext>
            </a:extLst>
          </p:cNvPr>
          <p:cNvSpPr/>
          <p:nvPr/>
        </p:nvSpPr>
        <p:spPr>
          <a:xfrm>
            <a:off x="5796136" y="1885412"/>
            <a:ext cx="360000" cy="360000"/>
          </a:xfrm>
          <a:prstGeom prst="ellipse">
            <a:avLst/>
          </a:prstGeom>
          <a:noFill/>
          <a:ln w="127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1</a:t>
            </a:r>
          </a:p>
        </p:txBody>
      </p:sp>
      <p:sp>
        <p:nvSpPr>
          <p:cNvPr id="8" name="Ellipsi 7">
            <a:extLst>
              <a:ext uri="{FF2B5EF4-FFF2-40B4-BE49-F238E27FC236}">
                <a16:creationId xmlns:a16="http://schemas.microsoft.com/office/drawing/2014/main" id="{2D9A2A00-4397-0A0D-14F5-BC77F7139A3A}"/>
              </a:ext>
            </a:extLst>
          </p:cNvPr>
          <p:cNvSpPr/>
          <p:nvPr/>
        </p:nvSpPr>
        <p:spPr>
          <a:xfrm>
            <a:off x="1619672" y="2065412"/>
            <a:ext cx="360000" cy="360000"/>
          </a:xfrm>
          <a:prstGeom prst="ellipse">
            <a:avLst/>
          </a:prstGeom>
          <a:noFill/>
          <a:ln w="127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1</a:t>
            </a:r>
          </a:p>
        </p:txBody>
      </p:sp>
      <p:sp>
        <p:nvSpPr>
          <p:cNvPr id="9" name="Ellipsi 8">
            <a:extLst>
              <a:ext uri="{FF2B5EF4-FFF2-40B4-BE49-F238E27FC236}">
                <a16:creationId xmlns:a16="http://schemas.microsoft.com/office/drawing/2014/main" id="{44BDCFA7-CD1E-D1A0-9AA9-EFCC84AB5C2D}"/>
              </a:ext>
            </a:extLst>
          </p:cNvPr>
          <p:cNvSpPr/>
          <p:nvPr/>
        </p:nvSpPr>
        <p:spPr>
          <a:xfrm>
            <a:off x="7380312" y="2888368"/>
            <a:ext cx="360000" cy="360000"/>
          </a:xfrm>
          <a:prstGeom prst="ellipse">
            <a:avLst/>
          </a:prstGeom>
          <a:noFill/>
          <a:ln w="127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2</a:t>
            </a: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EB4C457A-7981-F1F5-BF18-7802D0A985E1}"/>
              </a:ext>
            </a:extLst>
          </p:cNvPr>
          <p:cNvSpPr/>
          <p:nvPr/>
        </p:nvSpPr>
        <p:spPr>
          <a:xfrm>
            <a:off x="2771800" y="2929548"/>
            <a:ext cx="360000" cy="360000"/>
          </a:xfrm>
          <a:prstGeom prst="ellipse">
            <a:avLst/>
          </a:prstGeom>
          <a:noFill/>
          <a:ln w="127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2</a:t>
            </a:r>
          </a:p>
        </p:txBody>
      </p:sp>
      <p:sp>
        <p:nvSpPr>
          <p:cNvPr id="14" name="Ellipsi 13">
            <a:extLst>
              <a:ext uri="{FF2B5EF4-FFF2-40B4-BE49-F238E27FC236}">
                <a16:creationId xmlns:a16="http://schemas.microsoft.com/office/drawing/2014/main" id="{EAB52BE7-4252-06E9-1CDC-EA8B888B39C8}"/>
              </a:ext>
            </a:extLst>
          </p:cNvPr>
          <p:cNvSpPr/>
          <p:nvPr/>
        </p:nvSpPr>
        <p:spPr>
          <a:xfrm>
            <a:off x="6300192" y="2713484"/>
            <a:ext cx="360000" cy="360000"/>
          </a:xfrm>
          <a:prstGeom prst="ellipse">
            <a:avLst/>
          </a:prstGeom>
          <a:noFill/>
          <a:ln w="127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3</a:t>
            </a:r>
          </a:p>
        </p:txBody>
      </p:sp>
      <p:sp>
        <p:nvSpPr>
          <p:cNvPr id="15" name="Ellipsi 14">
            <a:extLst>
              <a:ext uri="{FF2B5EF4-FFF2-40B4-BE49-F238E27FC236}">
                <a16:creationId xmlns:a16="http://schemas.microsoft.com/office/drawing/2014/main" id="{4D90A77E-7F42-F4BF-31CE-122405840182}"/>
              </a:ext>
            </a:extLst>
          </p:cNvPr>
          <p:cNvSpPr/>
          <p:nvPr/>
        </p:nvSpPr>
        <p:spPr>
          <a:xfrm>
            <a:off x="1907705" y="2720497"/>
            <a:ext cx="360000" cy="360000"/>
          </a:xfrm>
          <a:prstGeom prst="ellipse">
            <a:avLst/>
          </a:prstGeom>
          <a:noFill/>
          <a:ln w="12700">
            <a:solidFill>
              <a:srgbClr val="0070C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/>
              <a:t>3</a:t>
            </a:r>
          </a:p>
        </p:txBody>
      </p:sp>
      <p:sp>
        <p:nvSpPr>
          <p:cNvPr id="16" name="Ellipsi 15">
            <a:extLst>
              <a:ext uri="{FF2B5EF4-FFF2-40B4-BE49-F238E27FC236}">
                <a16:creationId xmlns:a16="http://schemas.microsoft.com/office/drawing/2014/main" id="{2C92C4E4-7191-C766-7B10-6A6C41D81397}"/>
              </a:ext>
            </a:extLst>
          </p:cNvPr>
          <p:cNvSpPr/>
          <p:nvPr/>
        </p:nvSpPr>
        <p:spPr>
          <a:xfrm>
            <a:off x="2267705" y="2950565"/>
            <a:ext cx="360000" cy="360000"/>
          </a:xfrm>
          <a:prstGeom prst="ellipse">
            <a:avLst/>
          </a:prstGeom>
          <a:noFill/>
          <a:ln w="12700">
            <a:solidFill>
              <a:srgbClr val="0070C0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  <p:sp>
        <p:nvSpPr>
          <p:cNvPr id="17" name="Ellipsi 16">
            <a:extLst>
              <a:ext uri="{FF2B5EF4-FFF2-40B4-BE49-F238E27FC236}">
                <a16:creationId xmlns:a16="http://schemas.microsoft.com/office/drawing/2014/main" id="{976EFA46-8603-AD87-B498-8683BF5E389A}"/>
              </a:ext>
            </a:extLst>
          </p:cNvPr>
          <p:cNvSpPr/>
          <p:nvPr/>
        </p:nvSpPr>
        <p:spPr>
          <a:xfrm>
            <a:off x="5339520" y="2857500"/>
            <a:ext cx="360000" cy="360000"/>
          </a:xfrm>
          <a:prstGeom prst="ellipse">
            <a:avLst/>
          </a:prstGeom>
          <a:noFill/>
          <a:ln w="12700">
            <a:solidFill>
              <a:srgbClr val="0070C0"/>
            </a:solidFill>
            <a:prstDash val="dashDot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708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  <p:bldP spid="9" grpId="0" animBg="1"/>
      <p:bldP spid="10" grpId="0" animBg="1"/>
      <p:bldP spid="14" grpId="0" animBg="1"/>
      <p:bldP spid="15" grpId="0" animBg="1"/>
      <p:bldP spid="16" grpId="0" animBg="1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09286B-03E9-2010-5461-0D31ACA692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Summary about 8 mm solar observations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0672EE14-002C-41BF-7D71-11DACD4BCC3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Unique collection of high frequency solar radio maps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Long, continuous observations sessions on summer months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Flexible scheduling, if major activity on the Sun, the telescope can be scheduled for solar observations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RFI (Radio Frequency Interference) environment is still favourable for astronomical observations at higher frequencies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Absolute calibration is a challenge!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D8777E7-EF95-9AAF-35C6-411C28067C8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FB3DA06-238C-EA4F-A91A-EC207190AEF8}" type="datetime1">
              <a:rPr lang="en-GB" altLang="fi-FI" smtClean="0"/>
              <a:pPr/>
              <a:t>10/06/2022</a:t>
            </a:fld>
            <a:endParaRPr lang="en-GB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BB79862-BBC2-6905-5B99-6B663A577F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4875336-5882-844D-9DAA-5E91A090A799}" type="slidenum">
              <a:rPr lang="en-GB" altLang="fi-FI" smtClean="0"/>
              <a:pPr/>
              <a:t>20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21518861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B087D8D-C311-5211-ADC0-1CEC4BDDBA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Other solar instrumentation in MRO</a:t>
            </a:r>
          </a:p>
        </p:txBody>
      </p:sp>
      <p:pic>
        <p:nvPicPr>
          <p:cNvPr id="8" name="Sisällön paikkamerkki 7" descr="Kuva, joka sisältää kohteen taivas, taso, ulko, kupoli&#10;&#10;Kuvaus luotu automaattisesti">
            <a:extLst>
              <a:ext uri="{FF2B5EF4-FFF2-40B4-BE49-F238E27FC236}">
                <a16:creationId xmlns:a16="http://schemas.microsoft.com/office/drawing/2014/main" id="{ACC87E50-35AE-117B-8A64-599DE109F99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63550" y="985292"/>
            <a:ext cx="3987800" cy="2951906"/>
          </a:xfrm>
        </p:spPr>
      </p:pic>
      <p:pic>
        <p:nvPicPr>
          <p:cNvPr id="10" name="Sisällön paikkamerkki 9" descr="Kuva, joka sisältää kohteen taivas, ulko, päivä&#10;&#10;Kuvaus luotu automaattisesti">
            <a:extLst>
              <a:ext uri="{FF2B5EF4-FFF2-40B4-BE49-F238E27FC236}">
                <a16:creationId xmlns:a16="http://schemas.microsoft.com/office/drawing/2014/main" id="{60A42421-F561-9C03-5F07-6CFE89551899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4687888" y="999644"/>
            <a:ext cx="3987800" cy="2923203"/>
          </a:xfr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BD40E9D-1964-0A4F-92E4-C0C602473B4A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FB3DA06-238C-EA4F-A91A-EC207190AEF8}" type="datetime1">
              <a:rPr lang="en-GB" altLang="fi-FI" smtClean="0"/>
              <a:pPr/>
              <a:t>10/06/2022</a:t>
            </a:fld>
            <a:endParaRPr lang="en-GB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0ACBB02-F103-836E-CE67-4AE545F3ADAE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4875336-5882-844D-9DAA-5E91A090A799}" type="slidenum">
              <a:rPr lang="en-GB" altLang="fi-FI" smtClean="0"/>
              <a:pPr/>
              <a:t>21</a:t>
            </a:fld>
            <a:endParaRPr lang="en-GB" altLang="fi-FI"/>
          </a:p>
        </p:txBody>
      </p: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BE89FC7E-AB8C-6F68-6265-D6428D52DCC0}"/>
              </a:ext>
            </a:extLst>
          </p:cNvPr>
          <p:cNvCxnSpPr>
            <a:cxnSpLocks/>
          </p:cNvCxnSpPr>
          <p:nvPr/>
        </p:nvCxnSpPr>
        <p:spPr>
          <a:xfrm flipV="1">
            <a:off x="1907704" y="2875528"/>
            <a:ext cx="1368152" cy="936104"/>
          </a:xfrm>
          <a:prstGeom prst="straightConnector1">
            <a:avLst/>
          </a:prstGeom>
          <a:ln>
            <a:solidFill>
              <a:srgbClr val="FF0000"/>
            </a:solidFill>
            <a:headEnd w="med" len="lg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uora nuoliyhdysviiva 14">
            <a:extLst>
              <a:ext uri="{FF2B5EF4-FFF2-40B4-BE49-F238E27FC236}">
                <a16:creationId xmlns:a16="http://schemas.microsoft.com/office/drawing/2014/main" id="{4025DD46-CF09-0D10-E0B8-3FED5B56A305}"/>
              </a:ext>
            </a:extLst>
          </p:cNvPr>
          <p:cNvCxnSpPr>
            <a:cxnSpLocks/>
          </p:cNvCxnSpPr>
          <p:nvPr/>
        </p:nvCxnSpPr>
        <p:spPr>
          <a:xfrm flipH="1" flipV="1">
            <a:off x="937915" y="2613908"/>
            <a:ext cx="969789" cy="1197724"/>
          </a:xfrm>
          <a:prstGeom prst="straightConnector1">
            <a:avLst/>
          </a:prstGeom>
          <a:ln>
            <a:solidFill>
              <a:srgbClr val="FF0000"/>
            </a:solidFill>
            <a:headEnd w="med" len="lg"/>
            <a:tailEnd type="stealth" w="med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iruutu 17">
            <a:extLst>
              <a:ext uri="{FF2B5EF4-FFF2-40B4-BE49-F238E27FC236}">
                <a16:creationId xmlns:a16="http://schemas.microsoft.com/office/drawing/2014/main" id="{85DF61AE-5B2F-D7BA-2A10-95D22797A19E}"/>
              </a:ext>
            </a:extLst>
          </p:cNvPr>
          <p:cNvSpPr txBox="1"/>
          <p:nvPr/>
        </p:nvSpPr>
        <p:spPr>
          <a:xfrm>
            <a:off x="864502" y="3610523"/>
            <a:ext cx="924933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 err="1">
                <a:solidFill>
                  <a:srgbClr val="FF0000"/>
                </a:solidFill>
              </a:rPr>
              <a:t>Callisto</a:t>
            </a:r>
            <a:endParaRPr lang="fi-FI" sz="2000" b="1" dirty="0">
              <a:solidFill>
                <a:srgbClr val="FF0000"/>
              </a:solidFill>
            </a:endParaRPr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796C07BE-4BFC-008E-F5C1-6A0691323504}"/>
              </a:ext>
            </a:extLst>
          </p:cNvPr>
          <p:cNvSpPr txBox="1"/>
          <p:nvPr/>
        </p:nvSpPr>
        <p:spPr>
          <a:xfrm>
            <a:off x="574594" y="4073252"/>
            <a:ext cx="376571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/>
              <a:t>1.8m </a:t>
            </a:r>
            <a:r>
              <a:rPr lang="fi-FI" sz="2000" b="1" dirty="0" err="1"/>
              <a:t>Sunant</a:t>
            </a:r>
            <a:r>
              <a:rPr lang="fi-FI" sz="2000" b="1" dirty="0"/>
              <a:t> @ 10.7–11.7 GHz</a:t>
            </a:r>
          </a:p>
          <a:p>
            <a:r>
              <a:rPr lang="fi-FI" sz="2000" b="1" dirty="0" err="1"/>
              <a:t>Callisto</a:t>
            </a:r>
            <a:r>
              <a:rPr lang="fi-FI" sz="2000" b="1" dirty="0"/>
              <a:t> @ 45–870 MHz</a:t>
            </a:r>
          </a:p>
        </p:txBody>
      </p:sp>
      <p:sp>
        <p:nvSpPr>
          <p:cNvPr id="20" name="Tekstiruutu 19">
            <a:extLst>
              <a:ext uri="{FF2B5EF4-FFF2-40B4-BE49-F238E27FC236}">
                <a16:creationId xmlns:a16="http://schemas.microsoft.com/office/drawing/2014/main" id="{99D7FDA3-C3E6-0B46-667E-3987A849CBFC}"/>
              </a:ext>
            </a:extLst>
          </p:cNvPr>
          <p:cNvSpPr txBox="1"/>
          <p:nvPr/>
        </p:nvSpPr>
        <p:spPr>
          <a:xfrm>
            <a:off x="4687888" y="4073252"/>
            <a:ext cx="2948051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/>
              <a:t>METSOLA @ 15–85 MHz</a:t>
            </a:r>
          </a:p>
        </p:txBody>
      </p:sp>
    </p:spTree>
    <p:extLst>
      <p:ext uri="{BB962C8B-B14F-4D97-AF65-F5344CB8AC3E}">
        <p14:creationId xmlns:p14="http://schemas.microsoft.com/office/powerpoint/2010/main" val="19253550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5ABE32D-92A1-D30E-AB0E-881D10F0BD7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Sunant – 11 GHz solar total flux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0BC2601-F6AF-2AF6-0FCC-4BE06EF30111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FB3DA06-238C-EA4F-A91A-EC207190AEF8}" type="datetime1">
              <a:rPr lang="en-GB" altLang="fi-FI" smtClean="0"/>
              <a:pPr/>
              <a:t>10/06/2022</a:t>
            </a:fld>
            <a:endParaRPr lang="en-GB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0D84006-D296-6520-CDF2-CB6E71923ED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4875336-5882-844D-9DAA-5E91A090A799}" type="slidenum">
              <a:rPr lang="en-GB" altLang="fi-FI" smtClean="0"/>
              <a:pPr/>
              <a:t>22</a:t>
            </a:fld>
            <a:endParaRPr lang="en-GB" altLang="fi-FI"/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83D771B2-FB43-66EA-FB22-02C08D282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763362"/>
            <a:ext cx="5400600" cy="4050450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44883920-37D2-3430-544C-8AD08DB24AC4}"/>
              </a:ext>
            </a:extLst>
          </p:cNvPr>
          <p:cNvSpPr txBox="1"/>
          <p:nvPr/>
        </p:nvSpPr>
        <p:spPr>
          <a:xfrm>
            <a:off x="1115616" y="1143944"/>
            <a:ext cx="436337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/>
              <a:t>6990 +     0700   0719      0731  G16  5   XRA  1-8A      </a:t>
            </a:r>
            <a:r>
              <a:rPr lang="en-GB" sz="1000">
                <a:solidFill>
                  <a:srgbClr val="FF0000"/>
                </a:solidFill>
              </a:rPr>
              <a:t>M5.6</a:t>
            </a:r>
            <a:r>
              <a:rPr lang="en-GB" sz="1000"/>
              <a:t>    5.4E-02   3017</a:t>
            </a:r>
          </a:p>
          <a:p>
            <a:endParaRPr lang="en-GB" sz="2000" b="1"/>
          </a:p>
        </p:txBody>
      </p: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861CFDE4-0A99-DD7C-9B22-9E5B6DA8CD17}"/>
              </a:ext>
            </a:extLst>
          </p:cNvPr>
          <p:cNvCxnSpPr>
            <a:cxnSpLocks/>
          </p:cNvCxnSpPr>
          <p:nvPr/>
        </p:nvCxnSpPr>
        <p:spPr>
          <a:xfrm>
            <a:off x="2195736" y="1345332"/>
            <a:ext cx="0" cy="76264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0FEFD18B-DFC0-F677-115C-46CEF1DF8BF3}"/>
              </a:ext>
            </a:extLst>
          </p:cNvPr>
          <p:cNvCxnSpPr>
            <a:cxnSpLocks/>
          </p:cNvCxnSpPr>
          <p:nvPr/>
        </p:nvCxnSpPr>
        <p:spPr>
          <a:xfrm flipH="1" flipV="1">
            <a:off x="3131840" y="1489348"/>
            <a:ext cx="1008112" cy="116261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kstiruutu 16">
            <a:extLst>
              <a:ext uri="{FF2B5EF4-FFF2-40B4-BE49-F238E27FC236}">
                <a16:creationId xmlns:a16="http://schemas.microsoft.com/office/drawing/2014/main" id="{B330C02F-6542-8557-170F-111D241DC5A8}"/>
              </a:ext>
            </a:extLst>
          </p:cNvPr>
          <p:cNvSpPr txBox="1"/>
          <p:nvPr/>
        </p:nvSpPr>
        <p:spPr>
          <a:xfrm>
            <a:off x="4205070" y="1542796"/>
            <a:ext cx="4363374" cy="46166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000"/>
              <a:t>7040 +     1000   1009      1020  G16  5   XRA  1-8A      </a:t>
            </a:r>
            <a:r>
              <a:rPr lang="en-GB" sz="1000">
                <a:solidFill>
                  <a:srgbClr val="FF0000"/>
                </a:solidFill>
              </a:rPr>
              <a:t>M1.5 </a:t>
            </a:r>
            <a:r>
              <a:rPr lang="en-GB" sz="1000"/>
              <a:t>   1.1E-02   3014</a:t>
            </a:r>
          </a:p>
          <a:p>
            <a:endParaRPr lang="en-GB" sz="2000" b="1"/>
          </a:p>
        </p:txBody>
      </p:sp>
      <p:sp>
        <p:nvSpPr>
          <p:cNvPr id="21" name="Tekstiruutu 20">
            <a:extLst>
              <a:ext uri="{FF2B5EF4-FFF2-40B4-BE49-F238E27FC236}">
                <a16:creationId xmlns:a16="http://schemas.microsoft.com/office/drawing/2014/main" id="{2BBD619F-5C40-1797-3A06-2992E0CB528C}"/>
              </a:ext>
            </a:extLst>
          </p:cNvPr>
          <p:cNvSpPr txBox="1"/>
          <p:nvPr/>
        </p:nvSpPr>
        <p:spPr>
          <a:xfrm>
            <a:off x="6073488" y="2018590"/>
            <a:ext cx="2890990" cy="13849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000" b="1" dirty="0"/>
              <a:t>Total flux </a:t>
            </a:r>
            <a:r>
              <a:rPr lang="en-GB" sz="1000" b="1" dirty="0">
                <a:sym typeface="Wingdings" pitchFamily="2" charset="2"/>
              </a:rPr>
              <a:t></a:t>
            </a:r>
            <a:r>
              <a:rPr lang="en-GB" sz="1000" b="1" dirty="0"/>
              <a:t> the beam size is larger than the Sun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000" b="1" dirty="0"/>
              <a:t>Operational since 2001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000" b="1" dirty="0"/>
              <a:t>“Built using commercial components”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000" b="1" dirty="0"/>
              <a:t>10.7-11.7 GHz range is also operating range of GSO satellites, and (new) satellite mega-constellations (e.g. </a:t>
            </a:r>
            <a:r>
              <a:rPr lang="en-GB" sz="1000" b="1" dirty="0" err="1"/>
              <a:t>StarLink</a:t>
            </a:r>
            <a:r>
              <a:rPr lang="en-GB" sz="1000" b="1" dirty="0"/>
              <a:t> and </a:t>
            </a:r>
            <a:r>
              <a:rPr lang="en-GB" sz="1000" b="1" dirty="0" err="1"/>
              <a:t>OneWeb</a:t>
            </a:r>
            <a:r>
              <a:rPr lang="en-GB" sz="1000" b="1" dirty="0"/>
              <a:t>) </a:t>
            </a:r>
            <a:r>
              <a:rPr lang="en-GB" sz="1000" b="1" dirty="0">
                <a:sym typeface="Wingdings" pitchFamily="2" charset="2"/>
              </a:rPr>
              <a:t></a:t>
            </a:r>
            <a:r>
              <a:rPr lang="en-GB" sz="1000" b="1" dirty="0"/>
              <a:t> major problem in the future</a:t>
            </a:r>
          </a:p>
        </p:txBody>
      </p:sp>
    </p:spTree>
    <p:extLst>
      <p:ext uri="{BB962C8B-B14F-4D97-AF65-F5344CB8AC3E}">
        <p14:creationId xmlns:p14="http://schemas.microsoft.com/office/powerpoint/2010/main" val="921100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7" grpId="0"/>
      <p:bldP spid="2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4F84D5B-4B7C-C7A6-6D32-C7EE338A2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308" y="265113"/>
            <a:ext cx="4900780" cy="996498"/>
          </a:xfrm>
        </p:spPr>
        <p:txBody>
          <a:bodyPr/>
          <a:lstStyle/>
          <a:p>
            <a:r>
              <a:rPr lang="en-GB" dirty="0"/>
              <a:t>11 GHz solar total flux as solar cyclicity indicator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472FD6D9-4E0F-89A8-A063-CC12E3A45B97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FB3DA06-238C-EA4F-A91A-EC207190AEF8}" type="datetime1">
              <a:rPr lang="en-GB" altLang="fi-FI" smtClean="0"/>
              <a:pPr/>
              <a:t>10/06/2022</a:t>
            </a:fld>
            <a:endParaRPr lang="en-GB" alt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78892282-8C3F-BE82-374B-C40F5997027A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4875336-5882-844D-9DAA-5E91A090A799}" type="slidenum">
              <a:rPr lang="en-GB" altLang="fi-FI" smtClean="0"/>
              <a:pPr/>
              <a:t>23</a:t>
            </a:fld>
            <a:endParaRPr lang="en-GB" altLang="fi-FI" dirty="0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790625EC-6459-CBBA-B2D1-6E0161A3A3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2080" y="0"/>
            <a:ext cx="2777925" cy="486399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91C66B2-CBF1-2BF4-A4AD-D2C68433E3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77481" y="4585692"/>
            <a:ext cx="1814599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fi-FI" sz="1200" b="1" dirty="0" err="1"/>
              <a:t>Kallunki</a:t>
            </a:r>
            <a:r>
              <a:rPr lang="en-GB" altLang="fi-FI" sz="1200" b="1" dirty="0"/>
              <a:t> and </a:t>
            </a:r>
            <a:r>
              <a:rPr lang="en-GB" altLang="fi-FI" sz="1200" b="1" dirty="0" err="1"/>
              <a:t>Uunila</a:t>
            </a:r>
            <a:r>
              <a:rPr lang="en-GB" altLang="fi-FI" sz="1200" b="1" dirty="0"/>
              <a:t> 2015</a:t>
            </a:r>
          </a:p>
        </p:txBody>
      </p:sp>
      <p:pic>
        <p:nvPicPr>
          <p:cNvPr id="10" name="Kuva 9">
            <a:extLst>
              <a:ext uri="{FF2B5EF4-FFF2-40B4-BE49-F238E27FC236}">
                <a16:creationId xmlns:a16="http://schemas.microsoft.com/office/drawing/2014/main" id="{C381B994-AB96-B63F-5D4D-8013C4C49E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707397"/>
            <a:ext cx="3816424" cy="2862318"/>
          </a:xfrm>
          <a:prstGeom prst="rect">
            <a:avLst/>
          </a:prstGeom>
        </p:spPr>
      </p:pic>
      <p:sp>
        <p:nvSpPr>
          <p:cNvPr id="11" name="Tekstiruutu 10">
            <a:extLst>
              <a:ext uri="{FF2B5EF4-FFF2-40B4-BE49-F238E27FC236}">
                <a16:creationId xmlns:a16="http://schemas.microsoft.com/office/drawing/2014/main" id="{2296180B-1388-7168-4334-DB5A3832ED3A}"/>
              </a:ext>
            </a:extLst>
          </p:cNvPr>
          <p:cNvSpPr txBox="1"/>
          <p:nvPr/>
        </p:nvSpPr>
        <p:spPr>
          <a:xfrm>
            <a:off x="2913699" y="2065412"/>
            <a:ext cx="1370269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200" b="1" dirty="0"/>
              <a:t>GSO interference, two period over a year (each 10 days)</a:t>
            </a:r>
          </a:p>
        </p:txBody>
      </p:sp>
    </p:spTree>
    <p:extLst>
      <p:ext uri="{BB962C8B-B14F-4D97-AF65-F5344CB8AC3E}">
        <p14:creationId xmlns:p14="http://schemas.microsoft.com/office/powerpoint/2010/main" val="4044184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FC8AFAA-628C-F1C9-E1B5-AA7FB86D24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e-Callisto network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6855CF1A-41C3-FDAA-19B0-1094DA12A0C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7498768" y="25767"/>
            <a:ext cx="1647792" cy="1235844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37862D4-BC26-6657-9346-C5A1F434DF5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DEAF07-8601-BE42-9766-D9ABBEAC5EEF}" type="datetime1">
              <a:rPr lang="en-GB" altLang="fi-FI" smtClean="0"/>
              <a:pPr/>
              <a:t>10/06/2022</a:t>
            </a:fld>
            <a:endParaRPr lang="en-GB" alt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B567666C-D0F0-08CE-77B1-5C817AE1A6E0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A7A690-0649-9B4D-B493-6BBFFF99BF4E}" type="slidenum">
              <a:rPr lang="en-GB" altLang="fi-FI" smtClean="0"/>
              <a:pPr/>
              <a:t>24</a:t>
            </a:fld>
            <a:endParaRPr lang="en-GB" altLang="fi-FI"/>
          </a:p>
        </p:txBody>
      </p:sp>
      <p:pic>
        <p:nvPicPr>
          <p:cNvPr id="9" name="Kuva 8" descr="Kuva, joka sisältää kohteen kartta&#10;&#10;Kuvaus luotu automaattisesti">
            <a:extLst>
              <a:ext uri="{FF2B5EF4-FFF2-40B4-BE49-F238E27FC236}">
                <a16:creationId xmlns:a16="http://schemas.microsoft.com/office/drawing/2014/main" id="{676EB331-605E-8463-94BC-344B50F522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396672"/>
            <a:ext cx="5075735" cy="2902268"/>
          </a:xfrm>
          <a:prstGeom prst="rect">
            <a:avLst/>
          </a:prstGeom>
        </p:spPr>
      </p:pic>
      <p:sp>
        <p:nvSpPr>
          <p:cNvPr id="10" name="Tekstiruutu 9">
            <a:extLst>
              <a:ext uri="{FF2B5EF4-FFF2-40B4-BE49-F238E27FC236}">
                <a16:creationId xmlns:a16="http://schemas.microsoft.com/office/drawing/2014/main" id="{D128E8D3-4945-0525-E383-1CB591A534FA}"/>
              </a:ext>
            </a:extLst>
          </p:cNvPr>
          <p:cNvSpPr txBox="1"/>
          <p:nvPr/>
        </p:nvSpPr>
        <p:spPr>
          <a:xfrm>
            <a:off x="5587123" y="1345332"/>
            <a:ext cx="3161342" cy="34470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A network of solar monitoring facilities (&lt; 1 GHz)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Professional observatories, private persons,…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All have a similar back-end (CALLISTO spectrometer by C. </a:t>
            </a:r>
            <a:r>
              <a:rPr lang="en-GB" sz="1600" b="1" dirty="0" err="1"/>
              <a:t>Monstein</a:t>
            </a:r>
            <a:r>
              <a:rPr lang="en-GB" sz="1600" b="1" dirty="0"/>
              <a:t>, ETH Zurich)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Other technical instruments (antenna, LNA, e.g.) are station specific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Totally &gt; 50 stations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MRO has 4 CALLISTO spectrometers in operation </a:t>
            </a:r>
          </a:p>
        </p:txBody>
      </p:sp>
    </p:spTree>
    <p:extLst>
      <p:ext uri="{BB962C8B-B14F-4D97-AF65-F5344CB8AC3E}">
        <p14:creationId xmlns:p14="http://schemas.microsoft.com/office/powerpoint/2010/main" val="24380229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39322052-9357-6A66-9BDD-658AAB4E5B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50" y="265113"/>
            <a:ext cx="8212138" cy="996950"/>
          </a:xfrm>
        </p:spPr>
        <p:txBody>
          <a:bodyPr vert="horz" wrap="square" numCol="1" compatLnSpc="1">
            <a:prstTxWarp prst="textNoShape">
              <a:avLst/>
            </a:prstTxWarp>
          </a:bodyPr>
          <a:lstStyle/>
          <a:p>
            <a:r>
              <a:rPr lang="en-GB" altLang="fi-FI" dirty="0">
                <a:ea typeface="ＭＳ Ｐゴシック" panose="020B0600070205080204" pitchFamily="34" charset="-128"/>
              </a:rPr>
              <a:t>Some low-frequency solar radio bursts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831FA3-A311-1FB6-9D2A-3C21C8379449}"/>
              </a:ext>
            </a:extLst>
          </p:cNvPr>
          <p:cNvSpPr>
            <a:spLocks noGrp="1"/>
          </p:cNvSpPr>
          <p:nvPr>
            <p:ph type="dt" sz="quarter" idx="19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F3FF82B-E79C-6E4C-A280-C3360CDC982B}" type="datetime1">
              <a:rPr lang="en-GB" altLang="fi-FI" sz="900" smtClean="0">
                <a:solidFill>
                  <a:srgbClr val="898989"/>
                </a:solidFill>
              </a:rPr>
              <a:pPr eaLnBrk="1" hangingPunct="1"/>
              <a:t>10/06/2022</a:t>
            </a:fld>
            <a:endParaRPr lang="en-GB" altLang="fi-FI" sz="900">
              <a:solidFill>
                <a:srgbClr val="898989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11F039-7D16-5CD4-2DF7-379509DD9409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35F14FD-5E62-4A4B-87E7-68EEABE90383}" type="slidenum">
              <a:rPr lang="en-GB" altLang="fi-FI" sz="900" smtClean="0">
                <a:solidFill>
                  <a:srgbClr val="898989"/>
                </a:solidFill>
              </a:rPr>
              <a:pPr eaLnBrk="1" hangingPunct="1"/>
              <a:t>25</a:t>
            </a:fld>
            <a:endParaRPr lang="en-GB" altLang="fi-FI" sz="900">
              <a:solidFill>
                <a:srgbClr val="898989"/>
              </a:solidFill>
            </a:endParaRPr>
          </a:p>
        </p:txBody>
      </p:sp>
      <p:pic>
        <p:nvPicPr>
          <p:cNvPr id="8" name="Kuva 7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E5C42AB2-B9CD-3985-17B5-42A759839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913284"/>
            <a:ext cx="6361332" cy="3752849"/>
          </a:xfrm>
          <a:prstGeom prst="rect">
            <a:avLst/>
          </a:prstGeom>
        </p:spPr>
      </p:pic>
      <p:sp>
        <p:nvSpPr>
          <p:cNvPr id="9" name="Tekstiruutu 8">
            <a:extLst>
              <a:ext uri="{FF2B5EF4-FFF2-40B4-BE49-F238E27FC236}">
                <a16:creationId xmlns:a16="http://schemas.microsoft.com/office/drawing/2014/main" id="{E26A7EE7-12F5-D78E-2D8F-5CF4AF18315A}"/>
              </a:ext>
            </a:extLst>
          </p:cNvPr>
          <p:cNvSpPr txBox="1"/>
          <p:nvPr/>
        </p:nvSpPr>
        <p:spPr>
          <a:xfrm>
            <a:off x="6719241" y="1194224"/>
            <a:ext cx="231725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b="1" dirty="0"/>
              <a:t>Type II burst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b="1" dirty="0"/>
              <a:t>Lasting over 10 minutes </a:t>
            </a:r>
            <a:r>
              <a:rPr lang="en-GB" sz="1200" b="1" dirty="0">
                <a:sym typeface="Wingdings" pitchFamily="2" charset="2"/>
              </a:rPr>
              <a:t> extremely long lasting, “unique”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200" b="1" dirty="0">
                <a:sym typeface="Wingdings" pitchFamily="2" charset="2"/>
              </a:rPr>
              <a:t>M-class (M4.0) flare</a:t>
            </a:r>
            <a:endParaRPr lang="en-GB" sz="1200" b="1" dirty="0"/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FE7343D0-657F-474F-53F5-A76E00BC31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3269" y="2353444"/>
            <a:ext cx="2048173" cy="15361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353B74B-3E4F-8EAE-0BCA-5B87B551FF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AU"/>
              <a:t>Some other low-frequency solar radio bursts</a:t>
            </a:r>
          </a:p>
        </p:txBody>
      </p:sp>
      <p:pic>
        <p:nvPicPr>
          <p:cNvPr id="8" name="Sisällön paikkamerkki 7">
            <a:extLst>
              <a:ext uri="{FF2B5EF4-FFF2-40B4-BE49-F238E27FC236}">
                <a16:creationId xmlns:a16="http://schemas.microsoft.com/office/drawing/2014/main" id="{33D906D0-872E-4EF3-85D2-F3935B8880A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463550" y="1434306"/>
            <a:ext cx="3987800" cy="2990850"/>
          </a:xfrm>
        </p:spPr>
      </p:pic>
      <p:pic>
        <p:nvPicPr>
          <p:cNvPr id="10" name="Sisällön paikkamerkki 9" descr="Kuva, joka sisältää kohteen teksti, näyttökuva, näyttö&#10;&#10;Kuvaus luotu automaattisesti">
            <a:extLst>
              <a:ext uri="{FF2B5EF4-FFF2-40B4-BE49-F238E27FC236}">
                <a16:creationId xmlns:a16="http://schemas.microsoft.com/office/drawing/2014/main" id="{085FE00A-4BB6-5703-3FB9-87995D7F6AED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3"/>
          <a:stretch>
            <a:fillRect/>
          </a:stretch>
        </p:blipFill>
        <p:spPr>
          <a:xfrm>
            <a:off x="4569498" y="985292"/>
            <a:ext cx="3987800" cy="2059880"/>
          </a:xfrm>
        </p:spPr>
      </p:pic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331A89B6-25C9-C890-C907-4C09D014FF26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FB3DA06-238C-EA4F-A91A-EC207190AEF8}" type="datetime1">
              <a:rPr lang="en-AU" altLang="fi-FI" smtClean="0"/>
              <a:pPr/>
              <a:t>10/6/2022</a:t>
            </a:fld>
            <a:endParaRPr lang="en-AU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728964E-05DA-AACD-C3D5-5C250CE9A490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4875336-5882-844D-9DAA-5E91A090A799}" type="slidenum">
              <a:rPr lang="en-AU" altLang="fi-FI" smtClean="0"/>
              <a:pPr/>
              <a:t>26</a:t>
            </a:fld>
            <a:endParaRPr lang="en-AU" altLang="fi-FI"/>
          </a:p>
        </p:txBody>
      </p:sp>
      <p:cxnSp>
        <p:nvCxnSpPr>
          <p:cNvPr id="12" name="Suora nuoliyhdysviiva 11">
            <a:extLst>
              <a:ext uri="{FF2B5EF4-FFF2-40B4-BE49-F238E27FC236}">
                <a16:creationId xmlns:a16="http://schemas.microsoft.com/office/drawing/2014/main" id="{BF71FC2D-6781-F6E6-97EF-0895C0934E29}"/>
              </a:ext>
            </a:extLst>
          </p:cNvPr>
          <p:cNvCxnSpPr/>
          <p:nvPr/>
        </p:nvCxnSpPr>
        <p:spPr>
          <a:xfrm flipH="1">
            <a:off x="2627784" y="1993404"/>
            <a:ext cx="1823566" cy="6480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kstiruutu 12">
            <a:extLst>
              <a:ext uri="{FF2B5EF4-FFF2-40B4-BE49-F238E27FC236}">
                <a16:creationId xmlns:a16="http://schemas.microsoft.com/office/drawing/2014/main" id="{5BFEA61A-228C-2949-78D2-497C843EFA06}"/>
              </a:ext>
            </a:extLst>
          </p:cNvPr>
          <p:cNvSpPr txBox="1"/>
          <p:nvPr/>
        </p:nvSpPr>
        <p:spPr>
          <a:xfrm>
            <a:off x="4788024" y="3196519"/>
            <a:ext cx="403244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2000" b="1" dirty="0"/>
              <a:t>Low-frequency solar radio bursts are the most common ones! </a:t>
            </a:r>
          </a:p>
        </p:txBody>
      </p:sp>
      <p:sp>
        <p:nvSpPr>
          <p:cNvPr id="3" name="Tekstiruutu 2">
            <a:extLst>
              <a:ext uri="{FF2B5EF4-FFF2-40B4-BE49-F238E27FC236}">
                <a16:creationId xmlns:a16="http://schemas.microsoft.com/office/drawing/2014/main" id="{0997AA6E-980A-699B-9CDA-E64BAF77B9B4}"/>
              </a:ext>
            </a:extLst>
          </p:cNvPr>
          <p:cNvSpPr txBox="1"/>
          <p:nvPr/>
        </p:nvSpPr>
        <p:spPr>
          <a:xfrm>
            <a:off x="2876786" y="2559596"/>
            <a:ext cx="1263166" cy="15388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1000" b="1" dirty="0"/>
              <a:t>No </a:t>
            </a:r>
            <a:r>
              <a:rPr lang="fi-FI" sz="1000" b="1" dirty="0" err="1"/>
              <a:t>event</a:t>
            </a:r>
            <a:r>
              <a:rPr lang="fi-FI" sz="1000" b="1" dirty="0"/>
              <a:t> at 11.2 GHz</a:t>
            </a:r>
          </a:p>
        </p:txBody>
      </p:sp>
    </p:spTree>
    <p:extLst>
      <p:ext uri="{BB962C8B-B14F-4D97-AF65-F5344CB8AC3E}">
        <p14:creationId xmlns:p14="http://schemas.microsoft.com/office/powerpoint/2010/main" val="26122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156EBD-1CBF-A5AC-E07B-0861B0016B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65113"/>
            <a:ext cx="5111799" cy="996498"/>
          </a:xfrm>
        </p:spPr>
        <p:txBody>
          <a:bodyPr/>
          <a:lstStyle/>
          <a:p>
            <a:r>
              <a:rPr lang="en-GB" dirty="0"/>
              <a:t>Example of radio burst study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235D606-B9D2-BB26-E999-4F806806AD3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314" y="1261611"/>
            <a:ext cx="4864611" cy="33360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Observation comparison between MRO and KAIRA (</a:t>
            </a:r>
            <a:r>
              <a:rPr lang="en-GB" dirty="0" err="1"/>
              <a:t>Kilpisjärvi</a:t>
            </a:r>
            <a:r>
              <a:rPr lang="en-GB" dirty="0"/>
              <a:t> Atmospheric Imaging Receiver Array), </a:t>
            </a:r>
            <a:r>
              <a:rPr lang="en-GB" dirty="0">
                <a:hlinkClick r:id="rId2"/>
              </a:rPr>
              <a:t>http://kaira.sgo.fi</a:t>
            </a:r>
            <a:endParaRPr lang="en-GB" dirty="0"/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/>
              <a:t>Drift rates, propagation speeds, start and stop distances,…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/>
              <a:t>Very similar results, even if conditions and technical approach are very different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A898EAA-AE6F-EE26-B92B-60140AC86AE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DEAF07-8601-BE42-9766-D9ABBEAC5EEF}" type="datetime1">
              <a:rPr lang="en-GB" altLang="fi-FI" smtClean="0"/>
              <a:pPr/>
              <a:t>10/06/2022</a:t>
            </a:fld>
            <a:endParaRPr lang="en-GB" alt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5427D0AA-4633-9ABD-F9D4-A5F6F14889D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A7A690-0649-9B4D-B493-6BBFFF99BF4E}" type="slidenum">
              <a:rPr lang="en-GB" altLang="fi-FI" smtClean="0"/>
              <a:pPr/>
              <a:t>27</a:t>
            </a:fld>
            <a:endParaRPr lang="en-GB" alt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8BDE1D2D-F135-FE87-5CD0-7D352FD4FB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130"/>
          <a:stretch/>
        </p:blipFill>
        <p:spPr>
          <a:xfrm>
            <a:off x="5332925" y="193204"/>
            <a:ext cx="3487547" cy="4566793"/>
          </a:xfrm>
          <a:prstGeom prst="rect">
            <a:avLst/>
          </a:prstGeom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7DD04CF4-45BD-3DEC-AA4C-51BE311F8EA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4656483"/>
            <a:ext cx="2691250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GB" altLang="fi-FI" sz="1200" b="1" dirty="0" err="1"/>
              <a:t>Kallunki</a:t>
            </a:r>
            <a:r>
              <a:rPr lang="en-GB" altLang="fi-FI" sz="1200" b="1" dirty="0"/>
              <a:t>, McKay and </a:t>
            </a:r>
            <a:r>
              <a:rPr lang="en-GB" altLang="fi-FI" sz="1200" b="1" dirty="0" err="1"/>
              <a:t>Tornikoski</a:t>
            </a:r>
            <a:r>
              <a:rPr lang="en-GB" altLang="fi-FI" sz="1200" b="1" dirty="0"/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3107526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09286B-03E9-2010-5461-0D31ACA692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Summary about low </a:t>
            </a:r>
            <a:r>
              <a:rPr lang="en-GB"/>
              <a:t>frequency solar observations</a:t>
            </a:r>
            <a:endParaRPr lang="en-GB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0672EE14-002C-41BF-7D71-11DACD4BCC3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The Sun is active at low frequencies (also on time of solar minimum) </a:t>
            </a:r>
            <a:r>
              <a:rPr lang="en-GB" dirty="0">
                <a:sym typeface="Wingdings" pitchFamily="2" charset="2"/>
              </a:rPr>
              <a:t> a lot of events to </a:t>
            </a:r>
            <a:r>
              <a:rPr lang="en-GB" dirty="0" err="1">
                <a:sym typeface="Wingdings" pitchFamily="2" charset="2"/>
              </a:rPr>
              <a:t>analyze</a:t>
            </a:r>
            <a:endParaRPr lang="en-GB" dirty="0">
              <a:sym typeface="Wingdings" pitchFamily="2" charset="2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ym typeface="Wingdings" pitchFamily="2" charset="2"/>
              </a:rPr>
              <a:t>Simple technical infrastructure is required  new technical extensions can be added much easily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RFI is a big problem now, and increasingly in the future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Atmospheric (=weather) conditions are not so critical factor during observations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DD8777E7-EF95-9AAF-35C6-411C28067C8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FB3DA06-238C-EA4F-A91A-EC207190AEF8}" type="datetime1">
              <a:rPr lang="en-GB" altLang="fi-FI" smtClean="0"/>
              <a:pPr/>
              <a:t>10/06/2022</a:t>
            </a:fld>
            <a:endParaRPr lang="en-GB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BB79862-BBC2-6905-5B99-6B663A577F02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4875336-5882-844D-9DAA-5E91A090A799}" type="slidenum">
              <a:rPr lang="en-GB" altLang="fi-FI" smtClean="0"/>
              <a:pPr/>
              <a:t>28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38984389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16FCC33-6240-EE51-6E62-9FA3E4E0DD1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Open solar radio data</a:t>
            </a:r>
          </a:p>
        </p:txBody>
      </p:sp>
      <p:pic>
        <p:nvPicPr>
          <p:cNvPr id="7" name="Sisällön paikkamerkki 6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9E8404D6-820C-5744-BB52-057F0E47844D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251520" y="985292"/>
            <a:ext cx="5448565" cy="3335337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B8AA41D-B981-AD41-BF80-52DE1C5C121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DEAF07-8601-BE42-9766-D9ABBEAC5EEF}" type="datetime1">
              <a:rPr lang="en-GB" altLang="fi-FI" smtClean="0"/>
              <a:pPr/>
              <a:t>10/06/2022</a:t>
            </a:fld>
            <a:endParaRPr lang="en-GB" alt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7506DA5-79A2-7304-9C9C-6302F48E6F2F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A7A690-0649-9B4D-B493-6BBFFF99BF4E}" type="slidenum">
              <a:rPr lang="en-GB" altLang="fi-FI" smtClean="0"/>
              <a:pPr/>
              <a:t>29</a:t>
            </a:fld>
            <a:endParaRPr lang="en-GB" altLang="fi-FI"/>
          </a:p>
        </p:txBody>
      </p:sp>
      <p:sp>
        <p:nvSpPr>
          <p:cNvPr id="8" name="Tekstiruutu 7">
            <a:extLst>
              <a:ext uri="{FF2B5EF4-FFF2-40B4-BE49-F238E27FC236}">
                <a16:creationId xmlns:a16="http://schemas.microsoft.com/office/drawing/2014/main" id="{4BCE933C-01AE-659F-90E2-27C70243BC0C}"/>
              </a:ext>
            </a:extLst>
          </p:cNvPr>
          <p:cNvSpPr txBox="1"/>
          <p:nvPr/>
        </p:nvSpPr>
        <p:spPr>
          <a:xfrm>
            <a:off x="5796136" y="1261610"/>
            <a:ext cx="3096344" cy="295465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All data are available from: </a:t>
            </a:r>
            <a:r>
              <a:rPr lang="en-GB" sz="1600" b="1" dirty="0">
                <a:hlinkClick r:id="rId3"/>
              </a:rPr>
              <a:t>https://etsin.fairdata.fi</a:t>
            </a:r>
            <a:r>
              <a:rPr lang="en-GB" sz="1600" b="1" dirty="0"/>
              <a:t> </a:t>
            </a:r>
            <a:r>
              <a:rPr lang="en-GB" sz="1600" b="1" dirty="0">
                <a:sym typeface="Wingdings" pitchFamily="2" charset="2"/>
              </a:rPr>
              <a:t></a:t>
            </a:r>
            <a:r>
              <a:rPr lang="en-GB" sz="1600" b="1" dirty="0"/>
              <a:t> search word ”</a:t>
            </a:r>
            <a:r>
              <a:rPr lang="en-GB" sz="1600" b="1" dirty="0" err="1"/>
              <a:t>metsahovi</a:t>
            </a:r>
            <a:r>
              <a:rPr lang="en-GB" sz="1600" b="1" dirty="0"/>
              <a:t> solar”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Note: one month delay on publishing the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600" b="1" dirty="0"/>
              <a:t>Daily solar observations in </a:t>
            </a:r>
            <a:r>
              <a:rPr lang="en-GB" sz="1600" b="1" dirty="0" err="1"/>
              <a:t>Metsähovi</a:t>
            </a:r>
            <a:r>
              <a:rPr lang="en-GB" sz="1600" b="1" dirty="0"/>
              <a:t>: </a:t>
            </a:r>
            <a:r>
              <a:rPr lang="en-GB" sz="1600" b="1" dirty="0">
                <a:hlinkClick r:id="rId4"/>
              </a:rPr>
              <a:t>http://www.metsahovi.fi/sun/data/</a:t>
            </a:r>
            <a:endParaRPr lang="en-GB" sz="1600" b="1" dirty="0"/>
          </a:p>
          <a:p>
            <a:endParaRPr lang="en-GB" sz="16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1600" b="1" dirty="0"/>
          </a:p>
        </p:txBody>
      </p:sp>
    </p:spTree>
    <p:extLst>
      <p:ext uri="{BB962C8B-B14F-4D97-AF65-F5344CB8AC3E}">
        <p14:creationId xmlns:p14="http://schemas.microsoft.com/office/powerpoint/2010/main" val="2659552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5B18FF11-41CB-28F5-E91C-53F81D867272}"/>
              </a:ext>
            </a:extLst>
          </p:cNvPr>
          <p:cNvSpPr/>
          <p:nvPr/>
        </p:nvSpPr>
        <p:spPr>
          <a:xfrm>
            <a:off x="323528" y="4657700"/>
            <a:ext cx="8568952" cy="936104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5E920F4D-ADEC-081F-3822-B0A37BE13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503" y="47129"/>
            <a:ext cx="6416849" cy="5568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45859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CD3889-FD03-F66B-037E-CB1CEA0C4E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65113"/>
            <a:ext cx="8207375" cy="996950"/>
          </a:xfrm>
        </p:spPr>
        <p:txBody>
          <a:bodyPr/>
          <a:lstStyle/>
          <a:p>
            <a:pPr>
              <a:defRPr/>
            </a:pPr>
            <a:r>
              <a:rPr lang="en-US" dirty="0"/>
              <a:t>Future operations and works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68CCB150-67CC-7724-2927-4DEAEBBB5E66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68313" y="1262063"/>
            <a:ext cx="8207375" cy="3335337"/>
          </a:xfrm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fi-FI" dirty="0">
                <a:ea typeface="ＭＳ Ｐゴシック" panose="020B0600070205080204" pitchFamily="34" charset="-128"/>
              </a:rPr>
              <a:t>Continue with the daily solar observations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US" altLang="fi-FI" dirty="0"/>
              <a:t>In the future, simultaneous triple-band observations with MRO-14, also with polarization option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fi-FI" dirty="0">
                <a:ea typeface="ＭＳ Ｐゴシック" panose="020B0600070205080204" pitchFamily="34" charset="-128"/>
              </a:rPr>
              <a:t>Cyclicity studies, event basis analysis, comparison radio data to other wavelengths,…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fi-FI" dirty="0">
                <a:ea typeface="ＭＳ Ｐゴシック" panose="020B0600070205080204" pitchFamily="34" charset="-128"/>
              </a:rPr>
              <a:t>Improving (further) data (observation) calibration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fi-FI" dirty="0">
                <a:ea typeface="ＭＳ Ｐゴシック" panose="020B0600070205080204" pitchFamily="34" charset="-128"/>
              </a:rPr>
              <a:t>How to operate with increasing RFI? New technical solutions? 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F8FDF7C-E70B-5A7C-9F2B-C97A6E59E90F}"/>
              </a:ext>
            </a:extLst>
          </p:cNvPr>
          <p:cNvSpPr>
            <a:spLocks noGrp="1"/>
          </p:cNvSpPr>
          <p:nvPr>
            <p:ph type="dt" sz="quarter" idx="15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99FFCD68-0580-1D47-B1C6-81CA7A074CEA}" type="datetime1">
              <a:rPr lang="fi-FI" altLang="fi-FI" sz="900">
                <a:solidFill>
                  <a:srgbClr val="898989"/>
                </a:solidFill>
              </a:rPr>
              <a:pPr eaLnBrk="1" hangingPunct="1"/>
              <a:t>10.6.2022</a:t>
            </a:fld>
            <a:endParaRPr lang="fi-FI" altLang="fi-FI" sz="900">
              <a:solidFill>
                <a:srgbClr val="898989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BBC749-779A-7B97-5E7A-E60C8F7C896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C9DFEDB-13B1-8E4E-A1B6-BE7F7176159D}" type="slidenum">
              <a:rPr lang="fi-FI" altLang="fi-FI" sz="900">
                <a:solidFill>
                  <a:srgbClr val="898989"/>
                </a:solidFill>
              </a:rPr>
              <a:pPr eaLnBrk="1" hangingPunct="1"/>
              <a:t>30</a:t>
            </a:fld>
            <a:endParaRPr lang="fi-FI" altLang="fi-FI" sz="9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564A0B3-275E-C4AA-AB13-2CFFEA8679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8313" y="2136775"/>
            <a:ext cx="8207375" cy="2197100"/>
          </a:xfrm>
        </p:spPr>
        <p:txBody>
          <a:bodyPr/>
          <a:lstStyle/>
          <a:p>
            <a:pPr algn="ctr">
              <a:defRPr/>
            </a:pPr>
            <a:r>
              <a:rPr lang="en-US" dirty="0"/>
              <a:t>Thank you!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48F6D2-3198-AF40-FD61-DA5D95BE813E}"/>
              </a:ext>
            </a:extLst>
          </p:cNvPr>
          <p:cNvSpPr>
            <a:spLocks noGrp="1"/>
          </p:cNvSpPr>
          <p:nvPr>
            <p:ph type="dt" sz="quarter" idx="2"/>
          </p:nvPr>
        </p:nvSpPr>
        <p:spPr>
          <a:xfrm>
            <a:off x="5524500" y="5149850"/>
            <a:ext cx="3619500" cy="155575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E046A36-D8EB-4047-9D1A-86CAD439C69D}" type="datetime1">
              <a:rPr lang="fi-FI" altLang="fi-FI" sz="900">
                <a:solidFill>
                  <a:srgbClr val="898989"/>
                </a:solidFill>
              </a:rPr>
              <a:pPr eaLnBrk="1" hangingPunct="1"/>
              <a:t>10.6.2022</a:t>
            </a:fld>
            <a:endParaRPr lang="fi-FI" altLang="fi-FI" sz="900">
              <a:solidFill>
                <a:srgbClr val="898989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853858-D5DF-0DD4-3BB9-4D145CC34C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524500" y="5305425"/>
            <a:ext cx="3619500" cy="134938"/>
          </a:xfrm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AC68C14A-F093-2541-99D2-AB580D75A101}" type="slidenum">
              <a:rPr lang="fi-FI" altLang="fi-FI" sz="900">
                <a:solidFill>
                  <a:srgbClr val="898989"/>
                </a:solidFill>
              </a:rPr>
              <a:pPr eaLnBrk="1" hangingPunct="1"/>
              <a:t>31</a:t>
            </a:fld>
            <a:endParaRPr lang="fi-FI" altLang="fi-FI" sz="900">
              <a:solidFill>
                <a:srgbClr val="898989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D5BFE03-FBA2-68FE-9D3E-13AB3980BA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The temperature structure of the solar atmosphere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10242D27-E580-7A41-5AE2-6AE30FF2B5A6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27584" y="1261611"/>
            <a:ext cx="4228604" cy="3493195"/>
          </a:xfrm>
        </p:spPr>
      </p:pic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CA4CB36-03A7-482A-9551-B1BE2AA3AB0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6EDEAF07-8601-BE42-9766-D9ABBEAC5EEF}" type="datetime1">
              <a:rPr lang="en-GB" altLang="fi-FI" smtClean="0"/>
              <a:pPr/>
              <a:t>10/06/2022</a:t>
            </a:fld>
            <a:endParaRPr lang="en-GB" alt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9F589CFC-3775-E0C3-E3B2-55F16306769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E1A7A690-0649-9B4D-B493-6BBFFF99BF4E}" type="slidenum">
              <a:rPr lang="en-GB" altLang="fi-FI" smtClean="0"/>
              <a:pPr/>
              <a:t>4</a:t>
            </a:fld>
            <a:endParaRPr lang="en-GB" altLang="fi-FI"/>
          </a:p>
        </p:txBody>
      </p:sp>
      <p:cxnSp>
        <p:nvCxnSpPr>
          <p:cNvPr id="11" name="Suora nuoliyhdysviiva 10">
            <a:extLst>
              <a:ext uri="{FF2B5EF4-FFF2-40B4-BE49-F238E27FC236}">
                <a16:creationId xmlns:a16="http://schemas.microsoft.com/office/drawing/2014/main" id="{69251A1D-CF8E-6D41-BBEB-D9F1322805F9}"/>
              </a:ext>
            </a:extLst>
          </p:cNvPr>
          <p:cNvCxnSpPr>
            <a:cxnSpLocks/>
          </p:cNvCxnSpPr>
          <p:nvPr/>
        </p:nvCxnSpPr>
        <p:spPr>
          <a:xfrm>
            <a:off x="2051720" y="4153644"/>
            <a:ext cx="1224136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uora nuoliyhdysviiva 13">
            <a:extLst>
              <a:ext uri="{FF2B5EF4-FFF2-40B4-BE49-F238E27FC236}">
                <a16:creationId xmlns:a16="http://schemas.microsoft.com/office/drawing/2014/main" id="{6C30D3C5-8848-0D1D-AFF2-E5AA0D096305}"/>
              </a:ext>
            </a:extLst>
          </p:cNvPr>
          <p:cNvCxnSpPr>
            <a:cxnSpLocks/>
          </p:cNvCxnSpPr>
          <p:nvPr/>
        </p:nvCxnSpPr>
        <p:spPr>
          <a:xfrm>
            <a:off x="3347864" y="4153644"/>
            <a:ext cx="1656184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uora nuoliyhdysviiva 15">
            <a:extLst>
              <a:ext uri="{FF2B5EF4-FFF2-40B4-BE49-F238E27FC236}">
                <a16:creationId xmlns:a16="http://schemas.microsoft.com/office/drawing/2014/main" id="{90B2D3B8-6880-94A8-9259-CC676B2C4776}"/>
              </a:ext>
            </a:extLst>
          </p:cNvPr>
          <p:cNvCxnSpPr>
            <a:cxnSpLocks/>
          </p:cNvCxnSpPr>
          <p:nvPr/>
        </p:nvCxnSpPr>
        <p:spPr>
          <a:xfrm flipV="1">
            <a:off x="1835696" y="4151457"/>
            <a:ext cx="216024" cy="218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kstiruutu 17">
            <a:extLst>
              <a:ext uri="{FF2B5EF4-FFF2-40B4-BE49-F238E27FC236}">
                <a16:creationId xmlns:a16="http://schemas.microsoft.com/office/drawing/2014/main" id="{CA24FA07-0193-1B07-B787-AB152B83EEA6}"/>
              </a:ext>
            </a:extLst>
          </p:cNvPr>
          <p:cNvSpPr txBox="1"/>
          <p:nvPr/>
        </p:nvSpPr>
        <p:spPr>
          <a:xfrm>
            <a:off x="5652120" y="1705372"/>
            <a:ext cx="2648161" cy="61555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 err="1"/>
              <a:t>Coarse</a:t>
            </a:r>
            <a:r>
              <a:rPr lang="fi-FI" sz="2000" b="1" dirty="0"/>
              <a:t> </a:t>
            </a:r>
            <a:r>
              <a:rPr lang="fi-FI" sz="2000" b="1" dirty="0" err="1"/>
              <a:t>classification</a:t>
            </a:r>
            <a:r>
              <a:rPr lang="fi-FI" sz="2000" b="1" dirty="0"/>
              <a:t>:</a:t>
            </a:r>
          </a:p>
          <a:p>
            <a:endParaRPr lang="fi-FI" sz="2000" b="1" dirty="0"/>
          </a:p>
        </p:txBody>
      </p:sp>
      <p:sp>
        <p:nvSpPr>
          <p:cNvPr id="19" name="Tekstiruutu 18">
            <a:extLst>
              <a:ext uri="{FF2B5EF4-FFF2-40B4-BE49-F238E27FC236}">
                <a16:creationId xmlns:a16="http://schemas.microsoft.com/office/drawing/2014/main" id="{CE87CA68-98D0-0A28-7017-D5C11BAC6221}"/>
              </a:ext>
            </a:extLst>
          </p:cNvPr>
          <p:cNvSpPr txBox="1"/>
          <p:nvPr/>
        </p:nvSpPr>
        <p:spPr>
          <a:xfrm>
            <a:off x="5652120" y="2065412"/>
            <a:ext cx="123912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/>
              <a:t>mm-</a:t>
            </a:r>
            <a:r>
              <a:rPr lang="fi-FI" sz="2000" b="1" dirty="0" err="1"/>
              <a:t>range</a:t>
            </a:r>
            <a:endParaRPr lang="fi-FI" sz="2000" b="1" dirty="0"/>
          </a:p>
        </p:txBody>
      </p:sp>
      <p:cxnSp>
        <p:nvCxnSpPr>
          <p:cNvPr id="21" name="Suora nuoliyhdysviiva 20">
            <a:extLst>
              <a:ext uri="{FF2B5EF4-FFF2-40B4-BE49-F238E27FC236}">
                <a16:creationId xmlns:a16="http://schemas.microsoft.com/office/drawing/2014/main" id="{7DF3CCC2-B9F1-E4B5-4324-073E1EF289C0}"/>
              </a:ext>
            </a:extLst>
          </p:cNvPr>
          <p:cNvCxnSpPr/>
          <p:nvPr/>
        </p:nvCxnSpPr>
        <p:spPr>
          <a:xfrm flipH="1">
            <a:off x="2051720" y="2281436"/>
            <a:ext cx="3456384" cy="1800200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kstiruutu 21">
            <a:extLst>
              <a:ext uri="{FF2B5EF4-FFF2-40B4-BE49-F238E27FC236}">
                <a16:creationId xmlns:a16="http://schemas.microsoft.com/office/drawing/2014/main" id="{3BD9168C-C6D1-BC8F-398C-BFAD6EAD9113}"/>
              </a:ext>
            </a:extLst>
          </p:cNvPr>
          <p:cNvSpPr txBox="1"/>
          <p:nvPr/>
        </p:nvSpPr>
        <p:spPr>
          <a:xfrm>
            <a:off x="5652120" y="2481642"/>
            <a:ext cx="11541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/>
              <a:t>cm-</a:t>
            </a:r>
            <a:r>
              <a:rPr lang="fi-FI" sz="2000" b="1" dirty="0" err="1"/>
              <a:t>range</a:t>
            </a:r>
            <a:endParaRPr lang="fi-FI" sz="2000" b="1" dirty="0"/>
          </a:p>
        </p:txBody>
      </p:sp>
      <p:cxnSp>
        <p:nvCxnSpPr>
          <p:cNvPr id="23" name="Suora nuoliyhdysviiva 22">
            <a:extLst>
              <a:ext uri="{FF2B5EF4-FFF2-40B4-BE49-F238E27FC236}">
                <a16:creationId xmlns:a16="http://schemas.microsoft.com/office/drawing/2014/main" id="{E3FC702C-0B35-62B3-5072-7B7FDDFC832F}"/>
              </a:ext>
            </a:extLst>
          </p:cNvPr>
          <p:cNvCxnSpPr>
            <a:cxnSpLocks/>
          </p:cNvCxnSpPr>
          <p:nvPr/>
        </p:nvCxnSpPr>
        <p:spPr>
          <a:xfrm flipH="1">
            <a:off x="2756240" y="2680965"/>
            <a:ext cx="2751864" cy="1424865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kstiruutu 24">
            <a:extLst>
              <a:ext uri="{FF2B5EF4-FFF2-40B4-BE49-F238E27FC236}">
                <a16:creationId xmlns:a16="http://schemas.microsoft.com/office/drawing/2014/main" id="{0BF54978-A87D-65B5-3AF5-3B8D640B3FA5}"/>
              </a:ext>
            </a:extLst>
          </p:cNvPr>
          <p:cNvSpPr txBox="1"/>
          <p:nvPr/>
        </p:nvSpPr>
        <p:spPr>
          <a:xfrm>
            <a:off x="5652120" y="2944994"/>
            <a:ext cx="2221762" cy="30777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fi-FI" sz="2000" b="1" dirty="0"/>
              <a:t>dm- and m-</a:t>
            </a:r>
            <a:r>
              <a:rPr lang="fi-FI" sz="2000" b="1" dirty="0" err="1"/>
              <a:t>ranges</a:t>
            </a:r>
            <a:endParaRPr lang="fi-FI" sz="2000" b="1" dirty="0"/>
          </a:p>
        </p:txBody>
      </p:sp>
      <p:cxnSp>
        <p:nvCxnSpPr>
          <p:cNvPr id="26" name="Suora nuoliyhdysviiva 25">
            <a:extLst>
              <a:ext uri="{FF2B5EF4-FFF2-40B4-BE49-F238E27FC236}">
                <a16:creationId xmlns:a16="http://schemas.microsoft.com/office/drawing/2014/main" id="{DF713513-971F-91F0-26DE-BAE380C878BD}"/>
              </a:ext>
            </a:extLst>
          </p:cNvPr>
          <p:cNvCxnSpPr>
            <a:cxnSpLocks/>
          </p:cNvCxnSpPr>
          <p:nvPr/>
        </p:nvCxnSpPr>
        <p:spPr>
          <a:xfrm flipH="1">
            <a:off x="3906214" y="3139519"/>
            <a:ext cx="1645674" cy="966311"/>
          </a:xfrm>
          <a:prstGeom prst="straightConnector1">
            <a:avLst/>
          </a:prstGeom>
          <a:ln>
            <a:prstDash val="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9899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1">
            <a:extLst>
              <a:ext uri="{FF2B5EF4-FFF2-40B4-BE49-F238E27FC236}">
                <a16:creationId xmlns:a16="http://schemas.microsoft.com/office/drawing/2014/main" id="{29E05F0A-0BB6-00A6-5FB8-891F86E82A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50" y="265113"/>
            <a:ext cx="8212138" cy="996950"/>
          </a:xfrm>
        </p:spPr>
        <p:txBody>
          <a:bodyPr/>
          <a:lstStyle/>
          <a:p>
            <a:pPr>
              <a:defRPr/>
            </a:pPr>
            <a:r>
              <a:rPr lang="en-GB"/>
              <a:t>The difference between sunspot and radio brightenings, RB (emission)</a:t>
            </a:r>
            <a:br>
              <a:rPr lang="en-GB"/>
            </a:br>
            <a:endParaRPr lang="en-GB"/>
          </a:p>
        </p:txBody>
      </p:sp>
      <p:grpSp>
        <p:nvGrpSpPr>
          <p:cNvPr id="51" name="Ryhmä 50">
            <a:extLst>
              <a:ext uri="{FF2B5EF4-FFF2-40B4-BE49-F238E27FC236}">
                <a16:creationId xmlns:a16="http://schemas.microsoft.com/office/drawing/2014/main" id="{5333E8B6-EB3F-C700-34E8-A201BB88EF0C}"/>
              </a:ext>
            </a:extLst>
          </p:cNvPr>
          <p:cNvGrpSpPr/>
          <p:nvPr/>
        </p:nvGrpSpPr>
        <p:grpSpPr>
          <a:xfrm>
            <a:off x="1450800" y="1345332"/>
            <a:ext cx="5986044" cy="7074175"/>
            <a:chOff x="1450800" y="940105"/>
            <a:chExt cx="5986044" cy="7074175"/>
          </a:xfrm>
        </p:grpSpPr>
        <p:sp>
          <p:nvSpPr>
            <p:cNvPr id="52" name="Arc 7">
              <a:extLst>
                <a:ext uri="{FF2B5EF4-FFF2-40B4-BE49-F238E27FC236}">
                  <a16:creationId xmlns:a16="http://schemas.microsoft.com/office/drawing/2014/main" id="{F1F385E7-8F5B-A41F-8A5B-199E5777A5FB}"/>
                </a:ext>
              </a:extLst>
            </p:cNvPr>
            <p:cNvSpPr>
              <a:spLocks/>
            </p:cNvSpPr>
            <p:nvPr/>
          </p:nvSpPr>
          <p:spPr>
            <a:xfrm rot="18900000">
              <a:off x="1487604" y="1345853"/>
              <a:ext cx="5949240" cy="5949241"/>
            </a:xfrm>
            <a:prstGeom prst="arc">
              <a:avLst/>
            </a:prstGeom>
            <a:ln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3" name="Arc 4">
              <a:extLst>
                <a:ext uri="{FF2B5EF4-FFF2-40B4-BE49-F238E27FC236}">
                  <a16:creationId xmlns:a16="http://schemas.microsoft.com/office/drawing/2014/main" id="{4B07EC0A-32DD-4212-A832-E529D7105397}"/>
                </a:ext>
              </a:extLst>
            </p:cNvPr>
            <p:cNvSpPr>
              <a:spLocks/>
            </p:cNvSpPr>
            <p:nvPr/>
          </p:nvSpPr>
          <p:spPr>
            <a:xfrm rot="18900000">
              <a:off x="1450800" y="2065039"/>
              <a:ext cx="5949240" cy="5949241"/>
            </a:xfrm>
            <a:prstGeom prst="arc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4" name="TextBox 28">
              <a:extLst>
                <a:ext uri="{FF2B5EF4-FFF2-40B4-BE49-F238E27FC236}">
                  <a16:creationId xmlns:a16="http://schemas.microsoft.com/office/drawing/2014/main" id="{F8FCD25C-D15C-2FE9-66FA-5EF20F83A9BC}"/>
                </a:ext>
              </a:extLst>
            </p:cNvPr>
            <p:cNvSpPr txBox="1"/>
            <p:nvPr/>
          </p:nvSpPr>
          <p:spPr>
            <a:xfrm rot="18840000">
              <a:off x="1845429" y="3037787"/>
              <a:ext cx="941283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/>
                <a:t>Photosphere </a:t>
              </a:r>
            </a:p>
          </p:txBody>
        </p:sp>
        <p:sp>
          <p:nvSpPr>
            <p:cNvPr id="55" name="Arc 6">
              <a:extLst>
                <a:ext uri="{FF2B5EF4-FFF2-40B4-BE49-F238E27FC236}">
                  <a16:creationId xmlns:a16="http://schemas.microsoft.com/office/drawing/2014/main" id="{CDF5FE27-9AB9-746D-39E5-4DDDD12B3D6C}"/>
                </a:ext>
              </a:extLst>
            </p:cNvPr>
            <p:cNvSpPr>
              <a:spLocks/>
            </p:cNvSpPr>
            <p:nvPr/>
          </p:nvSpPr>
          <p:spPr>
            <a:xfrm rot="8100000">
              <a:off x="3830496" y="1078974"/>
              <a:ext cx="1189848" cy="1189848"/>
            </a:xfrm>
            <a:prstGeom prst="arc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6" name="Rectangle 8">
              <a:extLst>
                <a:ext uri="{FF2B5EF4-FFF2-40B4-BE49-F238E27FC236}">
                  <a16:creationId xmlns:a16="http://schemas.microsoft.com/office/drawing/2014/main" id="{F70D2855-5E09-B14D-C722-3402111C8E3F}"/>
                </a:ext>
              </a:extLst>
            </p:cNvPr>
            <p:cNvSpPr/>
            <p:nvPr/>
          </p:nvSpPr>
          <p:spPr>
            <a:xfrm>
              <a:off x="3993204" y="1624505"/>
              <a:ext cx="713578" cy="4459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7" name="Rectangle 9">
              <a:extLst>
                <a:ext uri="{FF2B5EF4-FFF2-40B4-BE49-F238E27FC236}">
                  <a16:creationId xmlns:a16="http://schemas.microsoft.com/office/drawing/2014/main" id="{E0F0CBB3-3779-6D52-AC09-B5887E1EAE08}"/>
                </a:ext>
              </a:extLst>
            </p:cNvPr>
            <p:cNvSpPr/>
            <p:nvPr/>
          </p:nvSpPr>
          <p:spPr>
            <a:xfrm>
              <a:off x="4428649" y="1624503"/>
              <a:ext cx="713578" cy="44598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58" name="Curved Connector 10">
              <a:extLst>
                <a:ext uri="{FF2B5EF4-FFF2-40B4-BE49-F238E27FC236}">
                  <a16:creationId xmlns:a16="http://schemas.microsoft.com/office/drawing/2014/main" id="{D1B7206A-EA09-3EB4-E64B-F39EF3E85791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040358" y="1841716"/>
              <a:ext cx="369909" cy="297518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urved Connector 11">
              <a:extLst>
                <a:ext uri="{FF2B5EF4-FFF2-40B4-BE49-F238E27FC236}">
                  <a16:creationId xmlns:a16="http://schemas.microsoft.com/office/drawing/2014/main" id="{92617E9D-8488-C61D-7375-6A15E9A727B6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2706034" y="2005861"/>
              <a:ext cx="369909" cy="297518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Curved Connector 12">
              <a:extLst>
                <a:ext uri="{FF2B5EF4-FFF2-40B4-BE49-F238E27FC236}">
                  <a16:creationId xmlns:a16="http://schemas.microsoft.com/office/drawing/2014/main" id="{7344A348-E946-537D-80BC-4BA3CC15FBFA}"/>
                </a:ext>
              </a:extLst>
            </p:cNvPr>
            <p:cNvCxnSpPr>
              <a:cxnSpLocks/>
            </p:cNvCxnSpPr>
            <p:nvPr/>
          </p:nvCxnSpPr>
          <p:spPr>
            <a:xfrm rot="16200000" flipV="1">
              <a:off x="3359064" y="1698735"/>
              <a:ext cx="369909" cy="297518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Curved Connector 13">
              <a:extLst>
                <a:ext uri="{FF2B5EF4-FFF2-40B4-BE49-F238E27FC236}">
                  <a16:creationId xmlns:a16="http://schemas.microsoft.com/office/drawing/2014/main" id="{6CBB4389-09FA-F3EB-F127-7F2FE0A22F0D}"/>
                </a:ext>
              </a:extLst>
            </p:cNvPr>
            <p:cNvCxnSpPr>
              <a:cxnSpLocks/>
            </p:cNvCxnSpPr>
            <p:nvPr/>
          </p:nvCxnSpPr>
          <p:spPr>
            <a:xfrm rot="19920000" flipV="1">
              <a:off x="6053396" y="2139909"/>
              <a:ext cx="369909" cy="297518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2" name="Curved Connector 14">
              <a:extLst>
                <a:ext uri="{FF2B5EF4-FFF2-40B4-BE49-F238E27FC236}">
                  <a16:creationId xmlns:a16="http://schemas.microsoft.com/office/drawing/2014/main" id="{F2A522B3-6A2F-A15E-ABA0-B7521871F0FE}"/>
                </a:ext>
              </a:extLst>
            </p:cNvPr>
            <p:cNvCxnSpPr>
              <a:cxnSpLocks/>
            </p:cNvCxnSpPr>
            <p:nvPr/>
          </p:nvCxnSpPr>
          <p:spPr>
            <a:xfrm rot="19920000" flipV="1">
              <a:off x="5503772" y="1841716"/>
              <a:ext cx="369909" cy="297518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3" name="Curved Connector 15">
              <a:extLst>
                <a:ext uri="{FF2B5EF4-FFF2-40B4-BE49-F238E27FC236}">
                  <a16:creationId xmlns:a16="http://schemas.microsoft.com/office/drawing/2014/main" id="{B11254DB-7937-6C53-C1AC-EE1CB641143A}"/>
                </a:ext>
              </a:extLst>
            </p:cNvPr>
            <p:cNvCxnSpPr>
              <a:cxnSpLocks/>
            </p:cNvCxnSpPr>
            <p:nvPr/>
          </p:nvCxnSpPr>
          <p:spPr>
            <a:xfrm rot="19920000" flipV="1">
              <a:off x="5801852" y="1965826"/>
              <a:ext cx="369909" cy="297518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Curved Connector 16">
              <a:extLst>
                <a:ext uri="{FF2B5EF4-FFF2-40B4-BE49-F238E27FC236}">
                  <a16:creationId xmlns:a16="http://schemas.microsoft.com/office/drawing/2014/main" id="{0B675264-C859-9F83-E7D9-D6026B8D7A52}"/>
                </a:ext>
              </a:extLst>
            </p:cNvPr>
            <p:cNvCxnSpPr>
              <a:cxnSpLocks/>
            </p:cNvCxnSpPr>
            <p:nvPr/>
          </p:nvCxnSpPr>
          <p:spPr>
            <a:xfrm rot="17340000" flipV="1">
              <a:off x="3904920" y="1656761"/>
              <a:ext cx="369909" cy="297518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5" name="Curved Connector 17">
              <a:extLst>
                <a:ext uri="{FF2B5EF4-FFF2-40B4-BE49-F238E27FC236}">
                  <a16:creationId xmlns:a16="http://schemas.microsoft.com/office/drawing/2014/main" id="{E266C0EA-BD38-2EE3-5B20-09D3F2A6B0E5}"/>
                </a:ext>
              </a:extLst>
            </p:cNvPr>
            <p:cNvCxnSpPr>
              <a:cxnSpLocks/>
            </p:cNvCxnSpPr>
            <p:nvPr/>
          </p:nvCxnSpPr>
          <p:spPr>
            <a:xfrm rot="17340000" flipV="1">
              <a:off x="4076400" y="1655831"/>
              <a:ext cx="369909" cy="297518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Curved Connector 18">
              <a:extLst>
                <a:ext uri="{FF2B5EF4-FFF2-40B4-BE49-F238E27FC236}">
                  <a16:creationId xmlns:a16="http://schemas.microsoft.com/office/drawing/2014/main" id="{0CC34B20-733A-2A03-3B1E-39BDE828C1B0}"/>
                </a:ext>
              </a:extLst>
            </p:cNvPr>
            <p:cNvCxnSpPr>
              <a:cxnSpLocks/>
            </p:cNvCxnSpPr>
            <p:nvPr/>
          </p:nvCxnSpPr>
          <p:spPr>
            <a:xfrm rot="17340000" flipV="1">
              <a:off x="4247881" y="1655829"/>
              <a:ext cx="369909" cy="297518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Curved Connector 19">
              <a:extLst>
                <a:ext uri="{FF2B5EF4-FFF2-40B4-BE49-F238E27FC236}">
                  <a16:creationId xmlns:a16="http://schemas.microsoft.com/office/drawing/2014/main" id="{1492C0B4-854D-A216-6FF8-6373008710EB}"/>
                </a:ext>
              </a:extLst>
            </p:cNvPr>
            <p:cNvCxnSpPr>
              <a:cxnSpLocks/>
            </p:cNvCxnSpPr>
            <p:nvPr/>
          </p:nvCxnSpPr>
          <p:spPr>
            <a:xfrm rot="17340000" flipV="1">
              <a:off x="4429889" y="1654897"/>
              <a:ext cx="369909" cy="297518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urved Connector 20">
              <a:extLst>
                <a:ext uri="{FF2B5EF4-FFF2-40B4-BE49-F238E27FC236}">
                  <a16:creationId xmlns:a16="http://schemas.microsoft.com/office/drawing/2014/main" id="{DBDB396B-7C65-7C63-82A4-69ED50019B97}"/>
                </a:ext>
              </a:extLst>
            </p:cNvPr>
            <p:cNvCxnSpPr>
              <a:cxnSpLocks/>
            </p:cNvCxnSpPr>
            <p:nvPr/>
          </p:nvCxnSpPr>
          <p:spPr>
            <a:xfrm rot="17340000" flipV="1">
              <a:off x="4593146" y="1653963"/>
              <a:ext cx="369909" cy="297518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9" name="Oval 21">
              <a:extLst>
                <a:ext uri="{FF2B5EF4-FFF2-40B4-BE49-F238E27FC236}">
                  <a16:creationId xmlns:a16="http://schemas.microsoft.com/office/drawing/2014/main" id="{0D76D524-335E-DF16-8112-D1D0362FEDC1}"/>
                </a:ext>
              </a:extLst>
            </p:cNvPr>
            <p:cNvSpPr/>
            <p:nvPr/>
          </p:nvSpPr>
          <p:spPr>
            <a:xfrm rot="1200000">
              <a:off x="5127395" y="1929129"/>
              <a:ext cx="204677" cy="7555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70" name="Curved Connector 22">
              <a:extLst>
                <a:ext uri="{FF2B5EF4-FFF2-40B4-BE49-F238E27FC236}">
                  <a16:creationId xmlns:a16="http://schemas.microsoft.com/office/drawing/2014/main" id="{88B4C781-1CC3-C65F-BA43-D18CC2BB415F}"/>
                </a:ext>
              </a:extLst>
            </p:cNvPr>
            <p:cNvCxnSpPr>
              <a:cxnSpLocks/>
            </p:cNvCxnSpPr>
            <p:nvPr/>
          </p:nvCxnSpPr>
          <p:spPr>
            <a:xfrm rot="5400000" flipH="1" flipV="1">
              <a:off x="5225436" y="1694929"/>
              <a:ext cx="243474" cy="119262"/>
            </a:xfrm>
            <a:prstGeom prst="curvedConnector3">
              <a:avLst>
                <a:gd name="adj1" fmla="val 50000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Oval 23">
              <a:extLst>
                <a:ext uri="{FF2B5EF4-FFF2-40B4-BE49-F238E27FC236}">
                  <a16:creationId xmlns:a16="http://schemas.microsoft.com/office/drawing/2014/main" id="{1312844A-6DB5-203D-69A3-B7444DB8273C}"/>
                </a:ext>
              </a:extLst>
            </p:cNvPr>
            <p:cNvSpPr/>
            <p:nvPr/>
          </p:nvSpPr>
          <p:spPr>
            <a:xfrm>
              <a:off x="4021525" y="1262901"/>
              <a:ext cx="784895" cy="183641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2" name="Oval 24">
              <a:extLst>
                <a:ext uri="{FF2B5EF4-FFF2-40B4-BE49-F238E27FC236}">
                  <a16:creationId xmlns:a16="http://schemas.microsoft.com/office/drawing/2014/main" id="{D8ED69E2-1403-06E3-9C22-BE3C8EF681F2}"/>
                </a:ext>
              </a:extLst>
            </p:cNvPr>
            <p:cNvSpPr/>
            <p:nvPr/>
          </p:nvSpPr>
          <p:spPr>
            <a:xfrm rot="1200000">
              <a:off x="5319388" y="1448770"/>
              <a:ext cx="290011" cy="143611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3" name="TextBox 25">
              <a:extLst>
                <a:ext uri="{FF2B5EF4-FFF2-40B4-BE49-F238E27FC236}">
                  <a16:creationId xmlns:a16="http://schemas.microsoft.com/office/drawing/2014/main" id="{129117A0-B660-6D47-9406-0D903388FC5C}"/>
                </a:ext>
              </a:extLst>
            </p:cNvPr>
            <p:cNvSpPr txBox="1"/>
            <p:nvPr/>
          </p:nvSpPr>
          <p:spPr>
            <a:xfrm>
              <a:off x="4071865" y="2298555"/>
              <a:ext cx="747320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Sunspot</a:t>
              </a:r>
            </a:p>
          </p:txBody>
        </p:sp>
        <p:sp>
          <p:nvSpPr>
            <p:cNvPr id="74" name="TextBox 26">
              <a:extLst>
                <a:ext uri="{FF2B5EF4-FFF2-40B4-BE49-F238E27FC236}">
                  <a16:creationId xmlns:a16="http://schemas.microsoft.com/office/drawing/2014/main" id="{4FD0C903-BE2B-18FC-7707-20602D1435B0}"/>
                </a:ext>
              </a:extLst>
            </p:cNvPr>
            <p:cNvSpPr txBox="1"/>
            <p:nvPr/>
          </p:nvSpPr>
          <p:spPr>
            <a:xfrm>
              <a:off x="3913515" y="2821196"/>
              <a:ext cx="95891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/>
                <a:t>The Sun</a:t>
              </a:r>
            </a:p>
          </p:txBody>
        </p:sp>
        <p:sp>
          <p:nvSpPr>
            <p:cNvPr id="75" name="TextBox 27">
              <a:extLst>
                <a:ext uri="{FF2B5EF4-FFF2-40B4-BE49-F238E27FC236}">
                  <a16:creationId xmlns:a16="http://schemas.microsoft.com/office/drawing/2014/main" id="{83610271-D426-E4D5-5366-C28CB3DD60D0}"/>
                </a:ext>
              </a:extLst>
            </p:cNvPr>
            <p:cNvSpPr txBox="1"/>
            <p:nvPr/>
          </p:nvSpPr>
          <p:spPr>
            <a:xfrm>
              <a:off x="6192967" y="2227993"/>
              <a:ext cx="63671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Fluxes</a:t>
              </a:r>
            </a:p>
          </p:txBody>
        </p:sp>
        <p:sp>
          <p:nvSpPr>
            <p:cNvPr id="76" name="TextBox 29">
              <a:extLst>
                <a:ext uri="{FF2B5EF4-FFF2-40B4-BE49-F238E27FC236}">
                  <a16:creationId xmlns:a16="http://schemas.microsoft.com/office/drawing/2014/main" id="{F03132AC-343F-565D-1257-05031D4B8EA3}"/>
                </a:ext>
              </a:extLst>
            </p:cNvPr>
            <p:cNvSpPr txBox="1"/>
            <p:nvPr/>
          </p:nvSpPr>
          <p:spPr>
            <a:xfrm rot="18840000">
              <a:off x="1761359" y="2406046"/>
              <a:ext cx="1093569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/>
                <a:t>Chrosmosphere</a:t>
              </a:r>
            </a:p>
          </p:txBody>
        </p:sp>
        <p:cxnSp>
          <p:nvCxnSpPr>
            <p:cNvPr id="77" name="Straight Arrow Connector 30">
              <a:extLst>
                <a:ext uri="{FF2B5EF4-FFF2-40B4-BE49-F238E27FC236}">
                  <a16:creationId xmlns:a16="http://schemas.microsoft.com/office/drawing/2014/main" id="{F25DAAE5-3A51-5F88-EDF0-79397A4D9413}"/>
                </a:ext>
              </a:extLst>
            </p:cNvPr>
            <p:cNvCxnSpPr/>
            <p:nvPr/>
          </p:nvCxnSpPr>
          <p:spPr>
            <a:xfrm flipH="1">
              <a:off x="6616690" y="2573358"/>
              <a:ext cx="481072" cy="36591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8" name="TextBox 31">
                  <a:extLst>
                    <a:ext uri="{FF2B5EF4-FFF2-40B4-BE49-F238E27FC236}">
                      <a16:creationId xmlns:a16="http://schemas.microsoft.com/office/drawing/2014/main" id="{05763A6B-36FA-C04E-36DA-3D542A47928D}"/>
                    </a:ext>
                  </a:extLst>
                </p:cNvPr>
                <p:cNvSpPr txBox="1"/>
                <p:nvPr/>
              </p:nvSpPr>
              <p:spPr>
                <a:xfrm rot="19380000">
                  <a:off x="6578876" y="2383737"/>
                  <a:ext cx="764953" cy="246221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a:rPr lang="en-GB" sz="1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~</m:t>
                      </m:r>
                    </m:oMath>
                  </a14:m>
                  <a:r>
                    <a:rPr lang="en-GB" sz="1000"/>
                    <a:t>5000 km</a:t>
                  </a:r>
                </a:p>
              </p:txBody>
            </p:sp>
          </mc:Choice>
          <mc:Fallback xmlns="">
            <p:sp>
              <p:nvSpPr>
                <p:cNvPr id="78" name="TextBox 31">
                  <a:extLst>
                    <a:ext uri="{FF2B5EF4-FFF2-40B4-BE49-F238E27FC236}">
                      <a16:creationId xmlns:a16="http://schemas.microsoft.com/office/drawing/2014/main" id="{05763A6B-36FA-C04E-36DA-3D542A47928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9380000">
                  <a:off x="6578876" y="2383737"/>
                  <a:ext cx="764953" cy="246221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fi-FI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" name="TextBox 32">
              <a:extLst>
                <a:ext uri="{FF2B5EF4-FFF2-40B4-BE49-F238E27FC236}">
                  <a16:creationId xmlns:a16="http://schemas.microsoft.com/office/drawing/2014/main" id="{48EADA35-31D2-E39E-9624-6998A4B57EC9}"/>
                </a:ext>
              </a:extLst>
            </p:cNvPr>
            <p:cNvSpPr txBox="1"/>
            <p:nvPr/>
          </p:nvSpPr>
          <p:spPr>
            <a:xfrm>
              <a:off x="3701117" y="940105"/>
              <a:ext cx="1383712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200"/>
                <a:t>Radio brightening</a:t>
              </a:r>
            </a:p>
          </p:txBody>
        </p:sp>
        <p:sp>
          <p:nvSpPr>
            <p:cNvPr id="80" name="TextBox 32">
              <a:extLst>
                <a:ext uri="{FF2B5EF4-FFF2-40B4-BE49-F238E27FC236}">
                  <a16:creationId xmlns:a16="http://schemas.microsoft.com/office/drawing/2014/main" id="{9D2B7DDF-1F54-FE8B-7B7B-010525B791BD}"/>
                </a:ext>
              </a:extLst>
            </p:cNvPr>
            <p:cNvSpPr txBox="1"/>
            <p:nvPr/>
          </p:nvSpPr>
          <p:spPr>
            <a:xfrm rot="1557541">
              <a:off x="5171754" y="1239410"/>
              <a:ext cx="1183337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/>
                <a:t>Radio brightening</a:t>
              </a:r>
            </a:p>
          </p:txBody>
        </p:sp>
      </p:grp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4A37772-C74E-191D-3667-39E0580586D8}"/>
              </a:ext>
            </a:extLst>
          </p:cNvPr>
          <p:cNvSpPr txBox="1"/>
          <p:nvPr/>
        </p:nvSpPr>
        <p:spPr>
          <a:xfrm>
            <a:off x="804009" y="4061891"/>
            <a:ext cx="786496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en-GB" sz="1800" b="1"/>
              <a:t>Spicules, filaments, coronal loops (or processes caused magnetic reconnection) could cause RB’s which are not seen in the photosphere.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4" name="TextBox 6">
            <a:extLst>
              <a:ext uri="{FF2B5EF4-FFF2-40B4-BE49-F238E27FC236}">
                <a16:creationId xmlns:a16="http://schemas.microsoft.com/office/drawing/2014/main" id="{FD5D113D-DC69-59FE-800D-552779AB7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5576" y="4474704"/>
            <a:ext cx="1580561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fi-FI" sz="1200" b="1" dirty="0"/>
              <a:t>Smirnova et al. (2015)</a:t>
            </a:r>
          </a:p>
        </p:txBody>
      </p:sp>
      <p:pic>
        <p:nvPicPr>
          <p:cNvPr id="11" name="Kuva 10">
            <a:extLst>
              <a:ext uri="{FF2B5EF4-FFF2-40B4-BE49-F238E27FC236}">
                <a16:creationId xmlns:a16="http://schemas.microsoft.com/office/drawing/2014/main" id="{72E92FC1-F4E5-6BF0-0BE0-2D119CE91B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749" y="1261988"/>
            <a:ext cx="7934502" cy="3107680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3D342BBC-A65B-C91D-F712-732C08DAAD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50" y="265113"/>
            <a:ext cx="8212138" cy="996950"/>
          </a:xfrm>
        </p:spPr>
        <p:txBody>
          <a:bodyPr/>
          <a:lstStyle/>
          <a:p>
            <a:pPr>
              <a:defRPr/>
            </a:pPr>
            <a:r>
              <a:rPr lang="en-US" dirty="0"/>
              <a:t>The connection is not so straightforward…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9626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1E55B9-8D5D-94F2-61CC-B468BFB9919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Solar observation and research in MRO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44AE88AC-45E4-9515-5F50-284A165D096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MRO is very well-known about solar radio maps at 37 GHz (14-metre radio telescope)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Regular observation since 1978, and “daily” observation since 2011</a:t>
            </a:r>
          </a:p>
          <a:p>
            <a:pPr marL="580500" lvl="1" indent="-342900">
              <a:buFont typeface="Arial" panose="020B0604020202020204" pitchFamily="34" charset="0"/>
              <a:buChar char="•"/>
            </a:pPr>
            <a:r>
              <a:rPr lang="en-GB" dirty="0"/>
              <a:t>In summer months dedicated solar observation days </a:t>
            </a:r>
            <a:r>
              <a:rPr lang="en-GB" dirty="0">
                <a:sym typeface="Wingdings" pitchFamily="2" charset="2"/>
              </a:rPr>
              <a:t> 300-400 daily solar maps on period of 12-14 hours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Currently, solar observations also at lower frequencies (20-890 MHz, 10.7-11.7 GHz)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8B9C2DA-C9EA-FAE6-AA5B-8F8A6F2B7CFF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EFB3DA06-238C-EA4F-A91A-EC207190AEF8}" type="datetime1">
              <a:rPr lang="en-GB" altLang="fi-FI" smtClean="0"/>
              <a:pPr/>
              <a:t>10/06/2022</a:t>
            </a:fld>
            <a:endParaRPr lang="en-GB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CA866C9-F725-A27D-AB38-DB4A2BF8E0F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B4875336-5882-844D-9DAA-5E91A090A799}" type="slidenum">
              <a:rPr lang="en-GB" altLang="fi-FI" smtClean="0"/>
              <a:pPr/>
              <a:t>7</a:t>
            </a:fld>
            <a:endParaRPr lang="en-GB" altLang="fi-FI"/>
          </a:p>
        </p:txBody>
      </p:sp>
    </p:spTree>
    <p:extLst>
      <p:ext uri="{BB962C8B-B14F-4D97-AF65-F5344CB8AC3E}">
        <p14:creationId xmlns:p14="http://schemas.microsoft.com/office/powerpoint/2010/main" val="4119112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26FAA1-611A-F781-5DE1-6303B7F5D6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3550" y="265113"/>
            <a:ext cx="8212138" cy="996950"/>
          </a:xfrm>
        </p:spPr>
        <p:txBody>
          <a:bodyPr/>
          <a:lstStyle/>
          <a:p>
            <a:pPr>
              <a:defRPr/>
            </a:pPr>
            <a:r>
              <a:rPr lang="en-US" dirty="0"/>
              <a:t>Evolution solar maps</a:t>
            </a:r>
          </a:p>
        </p:txBody>
      </p:sp>
      <p:pic>
        <p:nvPicPr>
          <p:cNvPr id="13315" name="Content Placeholder 2" descr="sun20180902_1010.png">
            <a:extLst>
              <a:ext uri="{FF2B5EF4-FFF2-40B4-BE49-F238E27FC236}">
                <a16:creationId xmlns:a16="http://schemas.microsoft.com/office/drawing/2014/main" id="{26CF9EB4-FC0A-A979-0CA6-68C983819F10}"/>
              </a:ext>
            </a:extLst>
          </p:cNvPr>
          <p:cNvPicPr>
            <a:picLocks noGrp="1" noChangeAspect="1"/>
          </p:cNvPicPr>
          <p:nvPr>
            <p:ph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2" r="6172"/>
          <a:stretch>
            <a:fillRect/>
          </a:stretch>
        </p:blipFill>
        <p:spPr bwMode="auto">
          <a:xfrm>
            <a:off x="5724128" y="1088703"/>
            <a:ext cx="3202071" cy="2677391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D8B574-B073-0826-086A-174B8627FA8C}"/>
              </a:ext>
            </a:extLst>
          </p:cNvPr>
          <p:cNvSpPr>
            <a:spLocks noGrp="1"/>
          </p:cNvSpPr>
          <p:nvPr>
            <p:ph type="dt" sz="quarter" idx="19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B25569C-7574-0240-B494-21ED9FE5EFED}" type="datetime1">
              <a:rPr lang="fi-FI" altLang="fi-FI" sz="900">
                <a:solidFill>
                  <a:srgbClr val="898989"/>
                </a:solidFill>
              </a:rPr>
              <a:pPr eaLnBrk="1" hangingPunct="1"/>
              <a:t>10.6.2022</a:t>
            </a:fld>
            <a:endParaRPr lang="fi-FI" altLang="fi-FI" sz="900">
              <a:solidFill>
                <a:srgbClr val="898989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02A88A-41E8-86A0-9437-EE74245ED3F2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DEFB12E5-5895-2549-AC0B-8FC1B3DEFF0C}" type="slidenum">
              <a:rPr lang="fi-FI" altLang="fi-FI" sz="900">
                <a:solidFill>
                  <a:srgbClr val="898989"/>
                </a:solidFill>
              </a:rPr>
              <a:pPr eaLnBrk="1" hangingPunct="1"/>
              <a:t>8</a:t>
            </a:fld>
            <a:endParaRPr lang="fi-FI" altLang="fi-FI" sz="900">
              <a:solidFill>
                <a:srgbClr val="898989"/>
              </a:solidFill>
            </a:endParaRPr>
          </a:p>
        </p:txBody>
      </p:sp>
      <p:sp>
        <p:nvSpPr>
          <p:cNvPr id="13318" name="TextBox 7">
            <a:extLst>
              <a:ext uri="{FF2B5EF4-FFF2-40B4-BE49-F238E27FC236}">
                <a16:creationId xmlns:a16="http://schemas.microsoft.com/office/drawing/2014/main" id="{EA302497-894F-8B7D-F2F2-21F86E21F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520" y="4009628"/>
            <a:ext cx="26304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fi-FI" sz="1200" b="1" dirty="0"/>
              <a:t>The first observed MRO solar radio map from 1975 or 1976</a:t>
            </a:r>
          </a:p>
        </p:txBody>
      </p:sp>
      <p:sp>
        <p:nvSpPr>
          <p:cNvPr id="13319" name="TextBox 8">
            <a:extLst>
              <a:ext uri="{FF2B5EF4-FFF2-40B4-BE49-F238E27FC236}">
                <a16:creationId xmlns:a16="http://schemas.microsoft.com/office/drawing/2014/main" id="{95E1CC33-5EA4-681A-ADC0-60225AD433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9792" y="4009628"/>
            <a:ext cx="33850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fi-FI" sz="1200" b="1" dirty="0"/>
              <a:t>The MRO solar radio map from 1978</a:t>
            </a:r>
          </a:p>
        </p:txBody>
      </p:sp>
      <p:pic>
        <p:nvPicPr>
          <p:cNvPr id="10" name="Content Placeholder 5" descr="hovikuva110.jpg">
            <a:extLst>
              <a:ext uri="{FF2B5EF4-FFF2-40B4-BE49-F238E27FC236}">
                <a16:creationId xmlns:a16="http://schemas.microsoft.com/office/drawing/2014/main" id="{A615CDF8-3237-2DBC-4377-1F7F14C64A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13" y="1030399"/>
            <a:ext cx="2630487" cy="279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4" name="Content Placeholder 6" descr="vanha_kartta.pdf">
            <a:extLst>
              <a:ext uri="{FF2B5EF4-FFF2-40B4-BE49-F238E27FC236}">
                <a16:creationId xmlns:a16="http://schemas.microsoft.com/office/drawing/2014/main" id="{C3AFC760-E07B-4DEF-8834-6679BE0DBA72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0" r="7739" b="13964"/>
          <a:stretch/>
        </p:blipFill>
        <p:spPr bwMode="auto">
          <a:xfrm>
            <a:off x="2915816" y="1013113"/>
            <a:ext cx="2630487" cy="278436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8">
            <a:extLst>
              <a:ext uri="{FF2B5EF4-FFF2-40B4-BE49-F238E27FC236}">
                <a16:creationId xmlns:a16="http://schemas.microsoft.com/office/drawing/2014/main" id="{7C3D5EC7-EB5C-6FC1-F40D-4D74DA3490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1104" y="4000618"/>
            <a:ext cx="3385095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en-US" altLang="fi-FI" sz="1200" b="1" dirty="0"/>
              <a:t>The MRO solar radio map after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FBC9674-D49B-2433-16B5-1AB2D04BC25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And the same in video format…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7A90ED9-079A-52F4-4A95-7C159AF90C7F}"/>
              </a:ext>
            </a:extLst>
          </p:cNvPr>
          <p:cNvSpPr>
            <a:spLocks noGrp="1"/>
          </p:cNvSpPr>
          <p:nvPr>
            <p:ph type="dt" sz="half" idx="19"/>
          </p:nvPr>
        </p:nvSpPr>
        <p:spPr/>
        <p:txBody>
          <a:bodyPr/>
          <a:lstStyle/>
          <a:p>
            <a:fld id="{EFB3DA06-238C-EA4F-A91A-EC207190AEF8}" type="datetime1">
              <a:rPr lang="en-GB" altLang="fi-FI" smtClean="0"/>
              <a:pPr/>
              <a:t>10/06/2022</a:t>
            </a:fld>
            <a:endParaRPr lang="en-GB" alt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724A4C3-1D78-51C9-3F9E-41C73B2C0846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/>
          <a:p>
            <a:fld id="{B4875336-5882-844D-9DAA-5E91A090A799}" type="slidenum">
              <a:rPr lang="en-GB" altLang="fi-FI" smtClean="0"/>
              <a:pPr/>
              <a:t>9</a:t>
            </a:fld>
            <a:endParaRPr lang="en-GB" altLang="fi-FI"/>
          </a:p>
        </p:txBody>
      </p:sp>
      <p:pic>
        <p:nvPicPr>
          <p:cNvPr id="3" name="video_oneperday" descr="video_oneperday">
            <a:hlinkClick r:id="" action="ppaction://media"/>
            <a:extLst>
              <a:ext uri="{FF2B5EF4-FFF2-40B4-BE49-F238E27FC236}">
                <a16:creationId xmlns:a16="http://schemas.microsoft.com/office/drawing/2014/main" id="{3581570B-3B21-EBB0-89C7-3D9D85C18D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11560" y="985292"/>
            <a:ext cx="3744416" cy="3744416"/>
          </a:xfrm>
          <a:prstGeom prst="rect">
            <a:avLst/>
          </a:prstGeom>
        </p:spPr>
      </p:pic>
      <p:sp>
        <p:nvSpPr>
          <p:cNvPr id="4" name="Tekstiruutu 3">
            <a:extLst>
              <a:ext uri="{FF2B5EF4-FFF2-40B4-BE49-F238E27FC236}">
                <a16:creationId xmlns:a16="http://schemas.microsoft.com/office/drawing/2014/main" id="{C8EAA06E-6A57-3953-3751-C3A342112BD5}"/>
              </a:ext>
            </a:extLst>
          </p:cNvPr>
          <p:cNvSpPr txBox="1"/>
          <p:nvPr/>
        </p:nvSpPr>
        <p:spPr>
          <a:xfrm>
            <a:off x="5292080" y="1057300"/>
            <a:ext cx="2880320" cy="30777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One representative map from each day (when observations have been made)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 dirty="0"/>
              <a:t>No any filtering </a:t>
            </a:r>
            <a:r>
              <a:rPr lang="en-GB" sz="2000" b="1" dirty="0">
                <a:sym typeface="Wingdings" pitchFamily="2" charset="2"/>
              </a:rPr>
              <a:t> some bad quality maps among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1">
                <a:sym typeface="Wingdings" pitchFamily="2" charset="2"/>
              </a:rPr>
              <a:t>Shows </a:t>
            </a:r>
            <a:r>
              <a:rPr lang="en-GB" sz="2000" b="1" dirty="0">
                <a:sym typeface="Wingdings" pitchFamily="2" charset="2"/>
              </a:rPr>
              <a:t>nicely the solar cycles</a:t>
            </a:r>
            <a:endParaRPr lang="en-GB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1" dirty="0"/>
          </a:p>
        </p:txBody>
      </p:sp>
    </p:spTree>
    <p:extLst>
      <p:ext uri="{BB962C8B-B14F-4D97-AF65-F5344CB8AC3E}">
        <p14:creationId xmlns:p14="http://schemas.microsoft.com/office/powerpoint/2010/main" val="166952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70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Aalto University">
  <a:themeElements>
    <a:clrScheme name="Aalto-sahko">
      <a:dk1>
        <a:sysClr val="windowText" lastClr="000000"/>
      </a:dk1>
      <a:lt1>
        <a:sysClr val="window" lastClr="FFFFFF"/>
      </a:lt1>
      <a:dk2>
        <a:srgbClr val="7D55C7"/>
      </a:dk2>
      <a:lt2>
        <a:srgbClr val="8C857B"/>
      </a:lt2>
      <a:accent1>
        <a:srgbClr val="7D37C7"/>
      </a:accent1>
      <a:accent2>
        <a:srgbClr val="FFCD00"/>
      </a:accent2>
      <a:accent3>
        <a:srgbClr val="EF3340"/>
      </a:accent3>
      <a:accent4>
        <a:srgbClr val="005EB8"/>
      </a:accent4>
      <a:accent5>
        <a:srgbClr val="8C857B"/>
      </a:accent5>
      <a:accent6>
        <a:srgbClr val="00965E"/>
      </a:accent6>
      <a:hlink>
        <a:srgbClr val="000000"/>
      </a:hlink>
      <a:folHlink>
        <a:srgbClr val="928B81"/>
      </a:folHlink>
    </a:clrScheme>
    <a:fontScheme name="Aalto-yliopist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b="1"/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1298</Words>
  <Application>Microsoft Macintosh PowerPoint</Application>
  <PresentationFormat>Näytössä katseltava esitys (16:10)</PresentationFormat>
  <Paragraphs>227</Paragraphs>
  <Slides>31</Slides>
  <Notes>2</Notes>
  <HiddenSlides>0</HiddenSlides>
  <MMClips>1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31</vt:i4>
      </vt:variant>
    </vt:vector>
  </HeadingPairs>
  <TitlesOfParts>
    <vt:vector size="38" baseType="lpstr">
      <vt:lpstr>Arial</vt:lpstr>
      <vt:lpstr>Calibri</vt:lpstr>
      <vt:lpstr>Cambria Math</vt:lpstr>
      <vt:lpstr>Courier New</vt:lpstr>
      <vt:lpstr>Georgia</vt:lpstr>
      <vt:lpstr>Lucida Grande</vt:lpstr>
      <vt:lpstr>Aalto University</vt:lpstr>
      <vt:lpstr>Solar radio observations at Metsähovi Radio Observatory</vt:lpstr>
      <vt:lpstr>Solar radio map at 37 GHz</vt:lpstr>
      <vt:lpstr>PowerPoint-esitys</vt:lpstr>
      <vt:lpstr>The temperature structure of the solar atmosphere</vt:lpstr>
      <vt:lpstr>The difference between sunspot and radio brightenings, RB (emission) </vt:lpstr>
      <vt:lpstr>The connection is not so straightforward… </vt:lpstr>
      <vt:lpstr>Solar observation and research in MRO</vt:lpstr>
      <vt:lpstr>Evolution solar maps</vt:lpstr>
      <vt:lpstr>And the same in video format…</vt:lpstr>
      <vt:lpstr>Solar radio maps 37 GHz – observations</vt:lpstr>
      <vt:lpstr>Defining quiet Sun level (QSL)</vt:lpstr>
      <vt:lpstr>Defining solar brightness temperature at 8 mm</vt:lpstr>
      <vt:lpstr>Dynamic range of solar instrumentation (observation)</vt:lpstr>
      <vt:lpstr>Defining solar brightness temperature at 8 mm using lunar observations</vt:lpstr>
      <vt:lpstr>A brief historical revision – research themes</vt:lpstr>
      <vt:lpstr>Solar cyclicity study on the basis of the radio brightenings</vt:lpstr>
      <vt:lpstr>Eruptive solar prominence at 37 GHz</vt:lpstr>
      <vt:lpstr>Polarization properties of RB</vt:lpstr>
      <vt:lpstr>Quiet Sun features</vt:lpstr>
      <vt:lpstr>Summary about 8 mm solar observations</vt:lpstr>
      <vt:lpstr>Other solar instrumentation in MRO</vt:lpstr>
      <vt:lpstr>Sunant – 11 GHz solar total flux</vt:lpstr>
      <vt:lpstr>11 GHz solar total flux as solar cyclicity indicator</vt:lpstr>
      <vt:lpstr>e-Callisto network</vt:lpstr>
      <vt:lpstr>Some low-frequency solar radio bursts</vt:lpstr>
      <vt:lpstr>Some other low-frequency solar radio bursts</vt:lpstr>
      <vt:lpstr>Example of radio burst study</vt:lpstr>
      <vt:lpstr>Summary about low frequency solar observations</vt:lpstr>
      <vt:lpstr>Open solar radio data</vt:lpstr>
      <vt:lpstr>Future operations and works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2013-12-22T17:20:12Z</dcterms:created>
  <dcterms:modified xsi:type="dcterms:W3CDTF">2022-06-10T10:16:46Z</dcterms:modified>
</cp:coreProperties>
</file>